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6" r:id="rId2"/>
    <p:sldId id="382" r:id="rId3"/>
    <p:sldId id="419" r:id="rId4"/>
    <p:sldId id="421" r:id="rId5"/>
    <p:sldId id="450" r:id="rId6"/>
    <p:sldId id="420" r:id="rId7"/>
    <p:sldId id="439" r:id="rId8"/>
    <p:sldId id="448" r:id="rId9"/>
    <p:sldId id="405" r:id="rId10"/>
    <p:sldId id="430" r:id="rId11"/>
    <p:sldId id="415" r:id="rId12"/>
    <p:sldId id="432" r:id="rId13"/>
    <p:sldId id="385" r:id="rId14"/>
    <p:sldId id="388" r:id="rId15"/>
    <p:sldId id="416" r:id="rId16"/>
    <p:sldId id="389" r:id="rId17"/>
    <p:sldId id="427" r:id="rId18"/>
    <p:sldId id="417" r:id="rId19"/>
    <p:sldId id="390" r:id="rId20"/>
    <p:sldId id="433" r:id="rId21"/>
    <p:sldId id="383" r:id="rId22"/>
    <p:sldId id="384" r:id="rId23"/>
    <p:sldId id="422" r:id="rId24"/>
    <p:sldId id="434" r:id="rId25"/>
    <p:sldId id="408" r:id="rId26"/>
    <p:sldId id="425" r:id="rId27"/>
    <p:sldId id="424" r:id="rId28"/>
    <p:sldId id="386" r:id="rId29"/>
    <p:sldId id="436" r:id="rId30"/>
    <p:sldId id="437" r:id="rId31"/>
    <p:sldId id="387" r:id="rId32"/>
    <p:sldId id="440" r:id="rId33"/>
    <p:sldId id="438" r:id="rId34"/>
    <p:sldId id="428" r:id="rId35"/>
    <p:sldId id="442" r:id="rId36"/>
    <p:sldId id="443" r:id="rId37"/>
    <p:sldId id="444" r:id="rId38"/>
    <p:sldId id="445" r:id="rId39"/>
    <p:sldId id="446" r:id="rId40"/>
    <p:sldId id="449" r:id="rId41"/>
    <p:sldId id="426" r:id="rId42"/>
    <p:sldId id="391" r:id="rId43"/>
    <p:sldId id="451" r:id="rId44"/>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0066CC"/>
    <a:srgbClr val="3CA2BE"/>
    <a:srgbClr val="0000FF"/>
    <a:srgbClr val="B0DAE6"/>
    <a:srgbClr val="E5F3F7"/>
    <a:srgbClr val="CDE8EF"/>
    <a:srgbClr val="F7F7F7"/>
    <a:srgbClr val="F0F8F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68531" autoAdjust="0"/>
  </p:normalViewPr>
  <p:slideViewPr>
    <p:cSldViewPr>
      <p:cViewPr varScale="1">
        <p:scale>
          <a:sx n="115" d="100"/>
          <a:sy n="115" d="100"/>
        </p:scale>
        <p:origin x="150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00392A-F68A-4D85-B235-D99FF354DF3E}" type="datetimeFigureOut">
              <a:rPr lang="en-US" smtClean="0"/>
              <a:t>2/4/2019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1F9D5F-4B14-476E-88D3-E131FF3C220C}" type="slidenum">
              <a:rPr lang="en-US" smtClean="0"/>
              <a:t>‹#›</a:t>
            </a:fld>
            <a:endParaRPr lang="en-US" dirty="0"/>
          </a:p>
        </p:txBody>
      </p:sp>
    </p:spTree>
    <p:extLst>
      <p:ext uri="{BB962C8B-B14F-4D97-AF65-F5344CB8AC3E}">
        <p14:creationId xmlns:p14="http://schemas.microsoft.com/office/powerpoint/2010/main" val="314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a:t>
            </a:fld>
            <a:endParaRPr lang="en-US" dirty="0"/>
          </a:p>
        </p:txBody>
      </p:sp>
    </p:spTree>
    <p:extLst>
      <p:ext uri="{BB962C8B-B14F-4D97-AF65-F5344CB8AC3E}">
        <p14:creationId xmlns:p14="http://schemas.microsoft.com/office/powerpoint/2010/main" val="11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a:t>
            </a:fld>
            <a:endParaRPr lang="en-US" dirty="0"/>
          </a:p>
        </p:txBody>
      </p:sp>
    </p:spTree>
    <p:extLst>
      <p:ext uri="{BB962C8B-B14F-4D97-AF65-F5344CB8AC3E}">
        <p14:creationId xmlns:p14="http://schemas.microsoft.com/office/powerpoint/2010/main" val="38439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5</a:t>
            </a:fld>
            <a:endParaRPr lang="en-US" dirty="0"/>
          </a:p>
        </p:txBody>
      </p:sp>
    </p:spTree>
    <p:extLst>
      <p:ext uri="{BB962C8B-B14F-4D97-AF65-F5344CB8AC3E}">
        <p14:creationId xmlns:p14="http://schemas.microsoft.com/office/powerpoint/2010/main" val="108545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28</a:t>
            </a:fld>
            <a:endParaRPr lang="en-US" dirty="0"/>
          </a:p>
        </p:txBody>
      </p:sp>
    </p:spTree>
    <p:extLst>
      <p:ext uri="{BB962C8B-B14F-4D97-AF65-F5344CB8AC3E}">
        <p14:creationId xmlns:p14="http://schemas.microsoft.com/office/powerpoint/2010/main" val="31064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30</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31</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42</a:t>
            </a:fld>
            <a:endParaRPr lang="en-US" dirty="0"/>
          </a:p>
        </p:txBody>
      </p:sp>
    </p:spTree>
    <p:extLst>
      <p:ext uri="{BB962C8B-B14F-4D97-AF65-F5344CB8AC3E}">
        <p14:creationId xmlns:p14="http://schemas.microsoft.com/office/powerpoint/2010/main" val="134705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43</a:t>
            </a:fld>
            <a:endParaRPr lang="en-US" dirty="0"/>
          </a:p>
        </p:txBody>
      </p:sp>
    </p:spTree>
    <p:extLst>
      <p:ext uri="{BB962C8B-B14F-4D97-AF65-F5344CB8AC3E}">
        <p14:creationId xmlns:p14="http://schemas.microsoft.com/office/powerpoint/2010/main" val="97250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6968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6033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509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9513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74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16323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15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2747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8447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4859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2019-02-04</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9649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75000"/>
                <a:alpha val="6000"/>
              </a:schemeClr>
            </a:gs>
            <a:gs pos="50000">
              <a:schemeClr val="bg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26DB-72C9-44A0-A0C0-5A0412C580A1}" type="datetimeFigureOut">
              <a:rPr lang="fr-CA" smtClean="0"/>
              <a:t>2019-02-04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AF4A-D2C3-47D1-A66A-1754C6697A23}" type="slidenum">
              <a:rPr lang="fr-CA" smtClean="0"/>
              <a:t>‹#›</a:t>
            </a:fld>
            <a:endParaRPr lang="fr-CA" dirty="0"/>
          </a:p>
        </p:txBody>
      </p:sp>
    </p:spTree>
    <p:extLst>
      <p:ext uri="{BB962C8B-B14F-4D97-AF65-F5344CB8AC3E}">
        <p14:creationId xmlns:p14="http://schemas.microsoft.com/office/powerpoint/2010/main" val="34991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9143999" cy="2465222"/>
          </a:xfrm>
          <a:prstGeom prst="rect">
            <a:avLst/>
          </a:prstGeom>
        </p:spPr>
      </p:pic>
      <p:sp>
        <p:nvSpPr>
          <p:cNvPr id="5" name="Rectangle 4"/>
          <p:cNvSpPr/>
          <p:nvPr/>
        </p:nvSpPr>
        <p:spPr>
          <a:xfrm>
            <a:off x="0" y="2348880"/>
            <a:ext cx="9144000" cy="4509120"/>
          </a:xfrm>
          <a:prstGeom prst="rect">
            <a:avLst/>
          </a:prstGeom>
          <a:solidFill>
            <a:srgbClr val="2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1" name="Rectangle 10"/>
          <p:cNvSpPr/>
          <p:nvPr/>
        </p:nvSpPr>
        <p:spPr>
          <a:xfrm>
            <a:off x="0" y="3861049"/>
            <a:ext cx="9144000" cy="504056"/>
          </a:xfrm>
          <a:prstGeom prst="rect">
            <a:avLst/>
          </a:prstGeom>
          <a:gradFill>
            <a:gsLst>
              <a:gs pos="21000">
                <a:srgbClr val="000000">
                  <a:alpha val="19000"/>
                </a:srgbClr>
              </a:gs>
              <a:gs pos="0">
                <a:schemeClr val="tx1">
                  <a:alpha val="35000"/>
                </a:schemeClr>
              </a:gs>
              <a:gs pos="52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4" name="Rectangle 13"/>
          <p:cNvSpPr/>
          <p:nvPr/>
        </p:nvSpPr>
        <p:spPr>
          <a:xfrm>
            <a:off x="0" y="2348881"/>
            <a:ext cx="9144000" cy="13681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0" name="ZoneTexte 9"/>
          <p:cNvSpPr txBox="1"/>
          <p:nvPr/>
        </p:nvSpPr>
        <p:spPr>
          <a:xfrm>
            <a:off x="359533" y="4151761"/>
            <a:ext cx="8424933" cy="1754326"/>
          </a:xfrm>
          <a:prstGeom prst="rect">
            <a:avLst/>
          </a:prstGeom>
          <a:noFill/>
        </p:spPr>
        <p:txBody>
          <a:bodyPr wrap="square" rtlCol="0">
            <a:spAutoFit/>
          </a:bodyPr>
          <a:lstStyle/>
          <a:p>
            <a:pPr algn="ctr"/>
            <a:r>
              <a:rPr lang="fr-CA" sz="5400" b="1" dirty="0" smtClean="0">
                <a:solidFill>
                  <a:schemeClr val="bg1"/>
                </a:solidFill>
                <a:latin typeface="Aharoni" panose="02010803020104030203" pitchFamily="2" charset="-79"/>
                <a:cs typeface="Aharoni" panose="02010803020104030203" pitchFamily="2" charset="-79"/>
              </a:rPr>
              <a:t>Employee Self Service</a:t>
            </a:r>
          </a:p>
          <a:p>
            <a:pPr algn="ctr"/>
            <a:r>
              <a:rPr lang="fr-CA" sz="4400" b="1" dirty="0" smtClean="0">
                <a:solidFill>
                  <a:schemeClr val="bg1"/>
                </a:solidFill>
                <a:latin typeface="Aharoni" panose="02010803020104030203" pitchFamily="2" charset="-79"/>
                <a:cs typeface="Aharoni" panose="02010803020104030203" pitchFamily="2" charset="-79"/>
              </a:rPr>
              <a:t>(ESS)</a:t>
            </a:r>
          </a:p>
          <a:p>
            <a:pPr algn="ctr"/>
            <a:r>
              <a:rPr lang="fr-CA" sz="1000" b="1" dirty="0" smtClean="0">
                <a:solidFill>
                  <a:schemeClr val="bg1"/>
                </a:solidFill>
                <a:latin typeface="Aharoni" panose="02010803020104030203" pitchFamily="2" charset="-79"/>
                <a:cs typeface="Aharoni" panose="02010803020104030203" pitchFamily="2" charset="-79"/>
              </a:rPr>
              <a:t>Version 2.22</a:t>
            </a:r>
          </a:p>
        </p:txBody>
      </p:sp>
    </p:spTree>
    <p:extLst>
      <p:ext uri="{BB962C8B-B14F-4D97-AF65-F5344CB8AC3E}">
        <p14:creationId xmlns:p14="http://schemas.microsoft.com/office/powerpoint/2010/main" val="227553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or cancel pending requests and view past requests.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sp>
        <p:nvSpPr>
          <p:cNvPr id="42" name="TextBox 41"/>
          <p:cNvSpPr txBox="1"/>
          <p:nvPr/>
        </p:nvSpPr>
        <p:spPr>
          <a:xfrm>
            <a:off x="434042" y="5072332"/>
            <a:ext cx="2982018" cy="956517"/>
          </a:xfrm>
          <a:prstGeom prst="rect">
            <a:avLst/>
          </a:prstGeom>
          <a:noFill/>
        </p:spPr>
        <p:txBody>
          <a:bodyPr wrap="square" rtlCol="0">
            <a:spAutoFit/>
          </a:bodyPr>
          <a:lstStyle/>
          <a:p>
            <a:r>
              <a:rPr lang="en-US" sz="1400" dirty="0" smtClean="0">
                <a:solidFill>
                  <a:srgbClr val="0066CC"/>
                </a:solidFill>
              </a:rPr>
              <a:t>Completed Requests (approved or rejected) can be viewed by the employee with the </a:t>
            </a:r>
            <a:r>
              <a:rPr lang="en-US" sz="1400" i="1" dirty="0" smtClean="0">
                <a:solidFill>
                  <a:srgbClr val="0066CC"/>
                </a:solidFill>
              </a:rPr>
              <a:t>View My Past/Current Requests</a:t>
            </a:r>
            <a:r>
              <a:rPr lang="en-US" sz="1400" dirty="0" smtClean="0">
                <a:solidFill>
                  <a:srgbClr val="0066CC"/>
                </a:solidFill>
              </a:rPr>
              <a:t>.  </a:t>
            </a:r>
            <a:endParaRPr lang="en-US" sz="1400" dirty="0">
              <a:solidFill>
                <a:srgbClr val="0066CC"/>
              </a:solidFill>
            </a:endParaRPr>
          </a:p>
        </p:txBody>
      </p:sp>
      <p:sp>
        <p:nvSpPr>
          <p:cNvPr id="17" name="TextBox 16"/>
          <p:cNvSpPr txBox="1"/>
          <p:nvPr/>
        </p:nvSpPr>
        <p:spPr>
          <a:xfrm>
            <a:off x="6300192" y="5130050"/>
            <a:ext cx="2026568" cy="738664"/>
          </a:xfrm>
          <a:prstGeom prst="rect">
            <a:avLst/>
          </a:prstGeom>
          <a:noFill/>
        </p:spPr>
        <p:txBody>
          <a:bodyPr wrap="square" rtlCol="0">
            <a:spAutoFit/>
          </a:bodyPr>
          <a:lstStyle/>
          <a:p>
            <a:r>
              <a:rPr lang="en-US" sz="1400" dirty="0" smtClean="0">
                <a:solidFill>
                  <a:srgbClr val="0066CC"/>
                </a:solidFill>
              </a:rPr>
              <a:t>Pending requests (unapproved) can be cancelled by employee.  </a:t>
            </a:r>
            <a:endParaRPr lang="en-US" sz="1400" dirty="0">
              <a:solidFill>
                <a:srgbClr val="0066CC"/>
              </a:solidFill>
            </a:endParaRPr>
          </a:p>
        </p:txBody>
      </p:sp>
      <p:pic>
        <p:nvPicPr>
          <p:cNvPr id="7" name="Picture 6"/>
          <p:cNvPicPr>
            <a:picLocks noChangeAspect="1"/>
          </p:cNvPicPr>
          <p:nvPr/>
        </p:nvPicPr>
        <p:blipFill>
          <a:blip r:embed="rId2"/>
          <a:stretch>
            <a:fillRect/>
          </a:stretch>
        </p:blipFill>
        <p:spPr>
          <a:xfrm>
            <a:off x="1704394" y="2856940"/>
            <a:ext cx="6238177" cy="2011154"/>
          </a:xfrm>
          <a:prstGeom prst="rect">
            <a:avLst/>
          </a:prstGeom>
          <a:ln>
            <a:solidFill>
              <a:srgbClr val="0000FF"/>
            </a:solidFill>
          </a:ln>
        </p:spPr>
      </p:pic>
      <p:cxnSp>
        <p:nvCxnSpPr>
          <p:cNvPr id="20" name="Straight Arrow Connector 19"/>
          <p:cNvCxnSpPr/>
          <p:nvPr/>
        </p:nvCxnSpPr>
        <p:spPr>
          <a:xfrm flipV="1">
            <a:off x="6732240" y="4417192"/>
            <a:ext cx="0" cy="66827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31740" y="4813778"/>
            <a:ext cx="0" cy="3162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0157" y="5075783"/>
            <a:ext cx="2376264" cy="738664"/>
          </a:xfrm>
          <a:prstGeom prst="rect">
            <a:avLst/>
          </a:prstGeom>
          <a:noFill/>
        </p:spPr>
        <p:txBody>
          <a:bodyPr wrap="square" rtlCol="0">
            <a:spAutoFit/>
          </a:bodyPr>
          <a:lstStyle/>
          <a:p>
            <a:r>
              <a:rPr lang="en-US" sz="1400" dirty="0" smtClean="0">
                <a:solidFill>
                  <a:srgbClr val="0066CC"/>
                </a:solidFill>
              </a:rPr>
              <a:t>Details for the pending request can be viewed by employee.</a:t>
            </a:r>
            <a:endParaRPr lang="en-US" sz="1400" dirty="0">
              <a:solidFill>
                <a:srgbClr val="0066CC"/>
              </a:solidFill>
            </a:endParaRPr>
          </a:p>
        </p:txBody>
      </p:sp>
      <p:cxnSp>
        <p:nvCxnSpPr>
          <p:cNvPr id="24" name="Straight Arrow Connector 23"/>
          <p:cNvCxnSpPr/>
          <p:nvPr/>
        </p:nvCxnSpPr>
        <p:spPr>
          <a:xfrm flipV="1">
            <a:off x="5292080" y="4372607"/>
            <a:ext cx="0" cy="71285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83968" y="2256422"/>
            <a:ext cx="3250565" cy="523220"/>
          </a:xfrm>
          <a:prstGeom prst="rect">
            <a:avLst/>
          </a:prstGeom>
          <a:noFill/>
        </p:spPr>
        <p:txBody>
          <a:bodyPr wrap="square" rtlCol="0">
            <a:spAutoFit/>
          </a:bodyPr>
          <a:lstStyle/>
          <a:p>
            <a:r>
              <a:rPr lang="en-US" sz="1400" dirty="0" smtClean="0">
                <a:solidFill>
                  <a:srgbClr val="0066CC"/>
                </a:solidFill>
              </a:rPr>
              <a:t>Task List will displays a summary of all the employee’s pending change requests.</a:t>
            </a:r>
            <a:endParaRPr lang="en-US" sz="1400" dirty="0">
              <a:solidFill>
                <a:srgbClr val="0066CC"/>
              </a:solidFill>
            </a:endParaRPr>
          </a:p>
        </p:txBody>
      </p:sp>
      <p:pic>
        <p:nvPicPr>
          <p:cNvPr id="5" name="Picture 4"/>
          <p:cNvPicPr>
            <a:picLocks noChangeAspect="1"/>
          </p:cNvPicPr>
          <p:nvPr/>
        </p:nvPicPr>
        <p:blipFill>
          <a:blip r:embed="rId3"/>
          <a:stretch>
            <a:fillRect/>
          </a:stretch>
        </p:blipFill>
        <p:spPr>
          <a:xfrm>
            <a:off x="899592" y="1659395"/>
            <a:ext cx="7257716" cy="602140"/>
          </a:xfrm>
          <a:prstGeom prst="rect">
            <a:avLst/>
          </a:prstGeom>
        </p:spPr>
      </p:pic>
      <p:cxnSp>
        <p:nvCxnSpPr>
          <p:cNvPr id="15" name="Straight Arrow Connector 14"/>
          <p:cNvCxnSpPr/>
          <p:nvPr/>
        </p:nvCxnSpPr>
        <p:spPr>
          <a:xfrm>
            <a:off x="2915816" y="1960465"/>
            <a:ext cx="0" cy="6345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59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78098"/>
          </a:xfrm>
        </p:spPr>
        <p:txBody>
          <a:bodyPr>
            <a:noAutofit/>
          </a:bodyPr>
          <a:lstStyle/>
          <a:p>
            <a:r>
              <a:rPr lang="en-US" sz="1800" dirty="0"/>
              <a:t>An employee who is also </a:t>
            </a:r>
            <a:r>
              <a:rPr lang="en-US" sz="1800" dirty="0" smtClean="0"/>
              <a:t>an Approver </a:t>
            </a:r>
            <a:r>
              <a:rPr lang="en-US" sz="1800" dirty="0"/>
              <a:t>will have both their </a:t>
            </a:r>
            <a:r>
              <a:rPr lang="en-US" sz="1800" dirty="0" smtClean="0"/>
              <a:t>requests </a:t>
            </a:r>
            <a:r>
              <a:rPr lang="en-US" sz="1800" dirty="0"/>
              <a:t>and </a:t>
            </a:r>
            <a:r>
              <a:rPr lang="en-US" sz="1800" dirty="0" smtClean="0"/>
              <a:t>the Approver </a:t>
            </a:r>
            <a:r>
              <a:rPr lang="en-US" sz="1800" dirty="0"/>
              <a:t>Tasks displayed on their </a:t>
            </a:r>
            <a:r>
              <a:rPr lang="en-US" sz="1800" dirty="0" smtClean="0"/>
              <a:t>Tasks </a:t>
            </a:r>
            <a:r>
              <a:rPr lang="en-US" sz="1800" dirty="0"/>
              <a:t>menu.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Task List</a:t>
            </a:r>
            <a:endParaRPr lang="fr-CA" sz="4000" b="1" i="1" dirty="0">
              <a:solidFill>
                <a:prstClr val="white"/>
              </a:solidFill>
            </a:endParaRPr>
          </a:p>
        </p:txBody>
      </p:sp>
      <p:sp>
        <p:nvSpPr>
          <p:cNvPr id="26" name="TextBox 25"/>
          <p:cNvSpPr txBox="1"/>
          <p:nvPr/>
        </p:nvSpPr>
        <p:spPr>
          <a:xfrm>
            <a:off x="611560" y="6255169"/>
            <a:ext cx="4608512" cy="523220"/>
          </a:xfrm>
          <a:prstGeom prst="rect">
            <a:avLst/>
          </a:prstGeom>
          <a:noFill/>
        </p:spPr>
        <p:txBody>
          <a:bodyPr wrap="square" rtlCol="0">
            <a:spAutoFit/>
          </a:bodyPr>
          <a:lstStyle/>
          <a:p>
            <a:r>
              <a:rPr lang="en-US" sz="1400" dirty="0" smtClean="0">
                <a:solidFill>
                  <a:srgbClr val="0070C0"/>
                </a:solidFill>
              </a:rPr>
              <a:t>Completed requests (approved or rejected) can be viewed by the employee with the </a:t>
            </a:r>
            <a:r>
              <a:rPr lang="en-US" sz="1400" i="1" dirty="0" smtClean="0">
                <a:solidFill>
                  <a:srgbClr val="0070C0"/>
                </a:solidFill>
              </a:rPr>
              <a:t>View My Past/Current Requests</a:t>
            </a:r>
            <a:r>
              <a:rPr lang="en-US" sz="1400" dirty="0" smtClean="0">
                <a:solidFill>
                  <a:srgbClr val="0070C0"/>
                </a:solidFill>
              </a:rPr>
              <a:t>.  </a:t>
            </a:r>
            <a:endParaRPr lang="en-US" sz="1400" dirty="0">
              <a:solidFill>
                <a:srgbClr val="0070C0"/>
              </a:solidFill>
            </a:endParaRPr>
          </a:p>
        </p:txBody>
      </p:sp>
      <p:sp>
        <p:nvSpPr>
          <p:cNvPr id="20" name="TextBox 19"/>
          <p:cNvSpPr txBox="1"/>
          <p:nvPr/>
        </p:nvSpPr>
        <p:spPr>
          <a:xfrm>
            <a:off x="7101719" y="2392523"/>
            <a:ext cx="1810487" cy="1384995"/>
          </a:xfrm>
          <a:prstGeom prst="rect">
            <a:avLst/>
          </a:prstGeom>
          <a:noFill/>
        </p:spPr>
        <p:txBody>
          <a:bodyPr wrap="square" rtlCol="0">
            <a:spAutoFit/>
          </a:bodyPr>
          <a:lstStyle/>
          <a:p>
            <a:r>
              <a:rPr lang="en-US" sz="1400" dirty="0" smtClean="0">
                <a:solidFill>
                  <a:srgbClr val="0070C0"/>
                </a:solidFill>
              </a:rPr>
              <a:t>The Approver can approve or reject pending requests from employees on the Task List menu under Approver Task.  </a:t>
            </a:r>
            <a:endParaRPr lang="en-US" sz="1400" dirty="0">
              <a:solidFill>
                <a:srgbClr val="0070C0"/>
              </a:solidFill>
            </a:endParaRPr>
          </a:p>
        </p:txBody>
      </p:sp>
      <p:pic>
        <p:nvPicPr>
          <p:cNvPr id="6" name="Picture 5"/>
          <p:cNvPicPr>
            <a:picLocks noChangeAspect="1"/>
          </p:cNvPicPr>
          <p:nvPr/>
        </p:nvPicPr>
        <p:blipFill>
          <a:blip r:embed="rId2"/>
          <a:stretch>
            <a:fillRect/>
          </a:stretch>
        </p:blipFill>
        <p:spPr>
          <a:xfrm>
            <a:off x="536154" y="1631711"/>
            <a:ext cx="7256424" cy="378402"/>
          </a:xfrm>
          <a:prstGeom prst="rect">
            <a:avLst/>
          </a:prstGeom>
        </p:spPr>
      </p:pic>
      <p:pic>
        <p:nvPicPr>
          <p:cNvPr id="7" name="Picture 6"/>
          <p:cNvPicPr>
            <a:picLocks noChangeAspect="1"/>
          </p:cNvPicPr>
          <p:nvPr/>
        </p:nvPicPr>
        <p:blipFill>
          <a:blip r:embed="rId3"/>
          <a:stretch>
            <a:fillRect/>
          </a:stretch>
        </p:blipFill>
        <p:spPr>
          <a:xfrm>
            <a:off x="839041" y="2365051"/>
            <a:ext cx="6113373" cy="3657924"/>
          </a:xfrm>
          <a:prstGeom prst="rect">
            <a:avLst/>
          </a:prstGeom>
        </p:spPr>
      </p:pic>
      <p:sp>
        <p:nvSpPr>
          <p:cNvPr id="16" name="Rectangle 15"/>
          <p:cNvSpPr/>
          <p:nvPr/>
        </p:nvSpPr>
        <p:spPr>
          <a:xfrm>
            <a:off x="2894923" y="4005064"/>
            <a:ext cx="3088332" cy="523220"/>
          </a:xfrm>
          <a:prstGeom prst="rect">
            <a:avLst/>
          </a:prstGeom>
        </p:spPr>
        <p:txBody>
          <a:bodyPr wrap="square">
            <a:spAutoFit/>
          </a:bodyPr>
          <a:lstStyle/>
          <a:p>
            <a:r>
              <a:rPr lang="en-US" sz="1400" dirty="0" smtClean="0">
                <a:solidFill>
                  <a:srgbClr val="0070C0"/>
                </a:solidFill>
              </a:rPr>
              <a:t>Approvers can </a:t>
            </a:r>
            <a:r>
              <a:rPr lang="en-US" sz="1400" dirty="0">
                <a:solidFill>
                  <a:srgbClr val="0070C0"/>
                </a:solidFill>
              </a:rPr>
              <a:t>view </a:t>
            </a:r>
            <a:r>
              <a:rPr lang="en-US" sz="1400" dirty="0" smtClean="0">
                <a:solidFill>
                  <a:srgbClr val="0070C0"/>
                </a:solidFill>
              </a:rPr>
              <a:t>request </a:t>
            </a:r>
            <a:r>
              <a:rPr lang="en-US" sz="1400" dirty="0">
                <a:solidFill>
                  <a:srgbClr val="0070C0"/>
                </a:solidFill>
              </a:rPr>
              <a:t>history with the </a:t>
            </a:r>
            <a:r>
              <a:rPr lang="en-US" sz="1400" i="1" dirty="0">
                <a:solidFill>
                  <a:srgbClr val="0070C0"/>
                </a:solidFill>
              </a:rPr>
              <a:t>View </a:t>
            </a:r>
            <a:r>
              <a:rPr lang="en-US" sz="1400" i="1" dirty="0" smtClean="0">
                <a:solidFill>
                  <a:srgbClr val="0070C0"/>
                </a:solidFill>
              </a:rPr>
              <a:t>Completed Approver Tasks</a:t>
            </a:r>
            <a:r>
              <a:rPr lang="en-US" sz="1400" dirty="0" smtClean="0">
                <a:solidFill>
                  <a:srgbClr val="0070C0"/>
                </a:solidFill>
              </a:rPr>
              <a:t>. </a:t>
            </a:r>
            <a:endParaRPr lang="en-US" sz="1400" dirty="0">
              <a:solidFill>
                <a:srgbClr val="0070C0"/>
              </a:solidFill>
            </a:endParaRPr>
          </a:p>
        </p:txBody>
      </p:sp>
      <p:cxnSp>
        <p:nvCxnSpPr>
          <p:cNvPr id="18" name="Straight Arrow Connector 17"/>
          <p:cNvCxnSpPr/>
          <p:nvPr/>
        </p:nvCxnSpPr>
        <p:spPr>
          <a:xfrm flipV="1">
            <a:off x="1331640" y="5967137"/>
            <a:ext cx="0"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123728" y="4212251"/>
            <a:ext cx="72008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53849" y="2492896"/>
            <a:ext cx="524787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347864" y="1916832"/>
            <a:ext cx="0" cy="4756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37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Inquiry which includes the Inquiries available for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smtClean="0">
                <a:solidFill>
                  <a:prstClr val="white"/>
                </a:solidFill>
              </a:rPr>
              <a:t>Employee Self Service–Personal/Payroll Inquiry </a:t>
            </a:r>
            <a:endParaRPr lang="fr-CA" sz="3600" b="1" i="1" dirty="0">
              <a:solidFill>
                <a:prstClr val="white"/>
              </a:solidFill>
            </a:endParaRPr>
          </a:p>
        </p:txBody>
      </p:sp>
      <p:pic>
        <p:nvPicPr>
          <p:cNvPr id="5" name="Picture 4"/>
          <p:cNvPicPr>
            <a:picLocks noChangeAspect="1"/>
          </p:cNvPicPr>
          <p:nvPr/>
        </p:nvPicPr>
        <p:blipFill>
          <a:blip r:embed="rId2"/>
          <a:stretch>
            <a:fillRect/>
          </a:stretch>
        </p:blipFill>
        <p:spPr>
          <a:xfrm>
            <a:off x="3128962" y="2204864"/>
            <a:ext cx="2886075" cy="4352925"/>
          </a:xfrm>
          <a:prstGeom prst="rect">
            <a:avLst/>
          </a:prstGeom>
        </p:spPr>
      </p:pic>
      <p:sp>
        <p:nvSpPr>
          <p:cNvPr id="9" name="Rounded Rectangle 8"/>
          <p:cNvSpPr/>
          <p:nvPr/>
        </p:nvSpPr>
        <p:spPr>
          <a:xfrm>
            <a:off x="3330922" y="2901674"/>
            <a:ext cx="2554163" cy="144016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00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The Deduction Inquiry allows for viewing and printing the employee and employer cost for employee elected deductions.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Deduction Inquiry</a:t>
            </a:r>
            <a:endParaRPr lang="fr-CA" sz="4000" b="1" i="1" dirty="0">
              <a:solidFill>
                <a:prstClr val="white"/>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67" y="1988840"/>
            <a:ext cx="6215038" cy="379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58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60252"/>
            <a:ext cx="8928992" cy="778098"/>
          </a:xfrm>
        </p:spPr>
        <p:txBody>
          <a:bodyPr>
            <a:normAutofit/>
          </a:bodyPr>
          <a:lstStyle/>
          <a:p>
            <a:r>
              <a:rPr lang="en-US" sz="1800" dirty="0" smtClean="0"/>
              <a:t>Employees can view and print their earnings summary by selecting the year they wish to view.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Earnings Summary</a:t>
            </a:r>
            <a:endParaRPr lang="fr-CA" sz="3600" b="1" i="1" dirty="0">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23" y="1844824"/>
            <a:ext cx="4947152" cy="44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04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If the district uses Harris School Solutions' Document Services product to produce their W2 records, the employee can view and print their W2 for the selected year.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b="1" i="1" dirty="0">
                <a:solidFill>
                  <a:prstClr val="white"/>
                </a:solidFill>
              </a:rPr>
              <a:t>Employee Self </a:t>
            </a:r>
            <a:r>
              <a:rPr lang="fr-CA" sz="3600" b="1" i="1" dirty="0" smtClean="0">
                <a:solidFill>
                  <a:prstClr val="white"/>
                </a:solidFill>
              </a:rPr>
              <a:t>Service-Earnings </a:t>
            </a:r>
            <a:r>
              <a:rPr lang="fr-CA" sz="3600" b="1" i="1" dirty="0">
                <a:solidFill>
                  <a:prstClr val="white"/>
                </a:solidFill>
              </a:rPr>
              <a:t>Summary (W2</a:t>
            </a:r>
            <a:r>
              <a:rPr lang="fr-CA" sz="3600" b="1" i="1" dirty="0" smtClean="0">
                <a:solidFill>
                  <a:prstClr val="white"/>
                </a:solidFill>
              </a:rPr>
              <a:t>)</a:t>
            </a:r>
            <a:endParaRPr lang="fr-CA" sz="3600" b="1" i="1" dirty="0">
              <a:solidFill>
                <a:prstClr val="white"/>
              </a:solidFill>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4"/>
            <a:ext cx="2448272" cy="2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22234"/>
            <a:ext cx="4566188" cy="42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3347857" y="637410"/>
            <a:ext cx="80586" cy="40112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8481" y="2537480"/>
            <a:ext cx="540060" cy="216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276" y="1844824"/>
            <a:ext cx="3475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37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Employee can view and print check/statement summary for a specific check date range.  The employee can view check detail by clicking on a particular check.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View Pay Checks</a:t>
            </a:r>
            <a:endParaRPr lang="fr-CA" sz="4000" b="1" i="1" dirty="0">
              <a:solidFill>
                <a:prstClr val="white"/>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50" y="1772816"/>
            <a:ext cx="62886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535"/>
            <a:ext cx="8229600" cy="823291"/>
          </a:xfrm>
        </p:spPr>
        <p:txBody>
          <a:bodyPr>
            <a:normAutofit/>
          </a:bodyPr>
          <a:lstStyle/>
          <a:p>
            <a:r>
              <a:rPr lang="en-US" sz="1800" dirty="0" smtClean="0"/>
              <a:t>If an employee has extra pay, pay adjustments or substitute pay for a specific check, they can view detail information about the pay by clicking on </a:t>
            </a:r>
            <a:r>
              <a:rPr lang="en-US" sz="1800" i="1" dirty="0" smtClean="0"/>
              <a:t>Adjusts/Sub Details</a:t>
            </a:r>
            <a:r>
              <a:rPr lang="en-US" sz="1800" dirty="0" smtClean="0"/>
              <a:t> link.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0198"/>
            <a:ext cx="6522665" cy="324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82177" y="3596884"/>
            <a:ext cx="1108032" cy="253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217" y="4316692"/>
            <a:ext cx="3950618" cy="220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80932" y="3840874"/>
            <a:ext cx="0" cy="5561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6049"/>
            <a:ext cx="8229600" cy="778098"/>
          </a:xfrm>
        </p:spPr>
        <p:txBody>
          <a:bodyPr>
            <a:normAutofit/>
          </a:bodyPr>
          <a:lstStyle/>
          <a:p>
            <a:r>
              <a:rPr lang="en-US" sz="1800" dirty="0" smtClean="0"/>
              <a:t>Employee’s detail check information can be displayed and printed. </a:t>
            </a:r>
            <a:endParaRPr lang="en-US" sz="1800" dirty="0"/>
          </a:p>
        </p:txBody>
      </p:sp>
      <p:sp>
        <p:nvSpPr>
          <p:cNvPr id="4" name="Rectangle 3"/>
          <p:cNvSpPr/>
          <p:nvPr/>
        </p:nvSpPr>
        <p:spPr>
          <a:xfrm>
            <a:off x="-35828" y="-5222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28" y="1552248"/>
            <a:ext cx="5295900" cy="518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9009" y="1861267"/>
            <a:ext cx="1152128" cy="276999"/>
          </a:xfrm>
          <a:prstGeom prst="rect">
            <a:avLst/>
          </a:prstGeom>
          <a:noFill/>
        </p:spPr>
        <p:txBody>
          <a:bodyPr wrap="square" rtlCol="0">
            <a:spAutoFit/>
          </a:bodyPr>
          <a:lstStyle/>
          <a:p>
            <a:r>
              <a:rPr lang="en-US" sz="1200" dirty="0" smtClean="0">
                <a:solidFill>
                  <a:srgbClr val="0070C0"/>
                </a:solidFill>
              </a:rPr>
              <a:t>Print button.</a:t>
            </a:r>
            <a:endParaRPr lang="en-US" sz="1200" dirty="0">
              <a:solidFill>
                <a:srgbClr val="0070C0"/>
              </a:solidFill>
            </a:endParaRPr>
          </a:p>
        </p:txBody>
      </p:sp>
      <p:sp>
        <p:nvSpPr>
          <p:cNvPr id="12" name="Rectangle 11"/>
          <p:cNvSpPr/>
          <p:nvPr/>
        </p:nvSpPr>
        <p:spPr>
          <a:xfrm>
            <a:off x="6724017" y="1552248"/>
            <a:ext cx="216024" cy="216024"/>
          </a:xfrm>
          <a:prstGeom prst="rect">
            <a:avLst/>
          </a:prstGeom>
          <a:noFill/>
          <a:ln>
            <a:solidFill>
              <a:srgbClr val="3CA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084168" y="1793546"/>
            <a:ext cx="576064" cy="138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smtClean="0"/>
              <a:t>If the district is using Harris School Solutions' Document Service product to produce their checks and statements, the check/statement detail will display as a copy of the original check/statement.   </a:t>
            </a:r>
            <a:r>
              <a:rPr lang="en-US" sz="1800" dirty="0"/>
              <a:t>T</a:t>
            </a:r>
            <a:r>
              <a:rPr lang="en-US" sz="1800" dirty="0" smtClean="0"/>
              <a:t>he employee can also print a copy of the displayed check/statement.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800771"/>
            <a:ext cx="62166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388328"/>
            <a:ext cx="5318547" cy="42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987824" y="663321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6171545"/>
            <a:ext cx="1728192" cy="461665"/>
          </a:xfrm>
          <a:prstGeom prst="rect">
            <a:avLst/>
          </a:prstGeom>
          <a:noFill/>
        </p:spPr>
        <p:txBody>
          <a:bodyPr wrap="square" rtlCol="0">
            <a:spAutoFit/>
          </a:bodyPr>
          <a:lstStyle/>
          <a:p>
            <a:r>
              <a:rPr lang="en-US" sz="1200" dirty="0" smtClean="0">
                <a:solidFill>
                  <a:srgbClr val="0070C0"/>
                </a:solidFill>
              </a:rPr>
              <a:t>Print toolbar</a:t>
            </a:r>
            <a:r>
              <a:rPr lang="en-US" sz="1200" dirty="0"/>
              <a:t> </a:t>
            </a:r>
            <a:r>
              <a:rPr lang="en-US" sz="1200" dirty="0" smtClean="0">
                <a:solidFill>
                  <a:srgbClr val="0070C0"/>
                </a:solidFill>
              </a:rPr>
              <a:t>is at bottom of check display.</a:t>
            </a:r>
            <a:endParaRPr lang="en-US" sz="1200" dirty="0">
              <a:solidFill>
                <a:srgbClr val="0070C0"/>
              </a:solidFill>
            </a:endParaRPr>
          </a:p>
        </p:txBody>
      </p:sp>
    </p:spTree>
    <p:extLst>
      <p:ext uri="{BB962C8B-B14F-4D97-AF65-F5344CB8AC3E}">
        <p14:creationId xmlns:p14="http://schemas.microsoft.com/office/powerpoint/2010/main" val="59148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15"/>
            <a:ext cx="9144000" cy="908720"/>
          </a:xfrm>
          <a:prstGeom prst="rect">
            <a:avLst/>
          </a:prstGeom>
          <a:solidFill>
            <a:srgbClr val="3CA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a:t>
            </a:r>
            <a:endParaRPr lang="fr-CA" sz="4000" b="1" i="1" dirty="0">
              <a:solidFill>
                <a:prstClr val="white"/>
              </a:solidFill>
            </a:endParaRPr>
          </a:p>
        </p:txBody>
      </p:sp>
      <p:sp>
        <p:nvSpPr>
          <p:cNvPr id="3" name="TextBox 2"/>
          <p:cNvSpPr txBox="1"/>
          <p:nvPr/>
        </p:nvSpPr>
        <p:spPr>
          <a:xfrm>
            <a:off x="377280" y="1844824"/>
            <a:ext cx="8466816" cy="4124206"/>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70C0"/>
                </a:solidFill>
              </a:rPr>
              <a:t>access from any computer.</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v</a:t>
            </a:r>
            <a:r>
              <a:rPr lang="en-US" sz="2400" dirty="0" smtClean="0">
                <a:solidFill>
                  <a:srgbClr val="0070C0"/>
                </a:solidFill>
              </a:rPr>
              <a:t>iew their elected withholding, earnings summary, check history, company documents, leave balances and leave history.</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request changes to their demographics, direct deposits, W4 and state tax withholding forms.</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a:solidFill>
                  <a:srgbClr val="0070C0"/>
                </a:solidFill>
              </a:rPr>
              <a:t>u</a:t>
            </a:r>
            <a:r>
              <a:rPr lang="en-US" sz="2400" dirty="0" smtClean="0">
                <a:solidFill>
                  <a:srgbClr val="0070C0"/>
                </a:solidFill>
              </a:rPr>
              <a:t>pload documents for demographic and direct deposit request.</a:t>
            </a:r>
          </a:p>
          <a:p>
            <a:pPr marL="457200" indent="-457200">
              <a:buFont typeface="Wingdings" panose="05000000000000000000" pitchFamily="2" charset="2"/>
              <a:buChar char="§"/>
            </a:pPr>
            <a:endParaRPr lang="en-US" sz="1400" dirty="0" smtClean="0">
              <a:solidFill>
                <a:srgbClr val="0070C0"/>
              </a:solidFill>
            </a:endParaRPr>
          </a:p>
          <a:p>
            <a:pPr marL="457200" indent="-457200">
              <a:buFont typeface="Wingdings" panose="05000000000000000000" pitchFamily="2" charset="2"/>
              <a:buChar char="§"/>
            </a:pPr>
            <a:r>
              <a:rPr lang="en-US" sz="2400" dirty="0" smtClean="0">
                <a:solidFill>
                  <a:srgbClr val="0070C0"/>
                </a:solidFill>
              </a:rPr>
              <a:t>print past check information.</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smtClean="0">
                <a:solidFill>
                  <a:srgbClr val="0070C0"/>
                </a:solidFill>
              </a:rPr>
              <a:t>print W2s for past years.</a:t>
            </a:r>
            <a:endParaRPr lang="en-US" sz="2400" dirty="0"/>
          </a:p>
        </p:txBody>
      </p:sp>
      <p:sp>
        <p:nvSpPr>
          <p:cNvPr id="2" name="TextBox 1"/>
          <p:cNvSpPr txBox="1"/>
          <p:nvPr/>
        </p:nvSpPr>
        <p:spPr>
          <a:xfrm>
            <a:off x="107504" y="929091"/>
            <a:ext cx="4503184" cy="523220"/>
          </a:xfrm>
          <a:prstGeom prst="rect">
            <a:avLst/>
          </a:prstGeom>
          <a:noFill/>
        </p:spPr>
        <p:txBody>
          <a:bodyPr wrap="square" rtlCol="0">
            <a:spAutoFit/>
          </a:bodyPr>
          <a:lstStyle/>
          <a:p>
            <a:r>
              <a:rPr lang="en-US" sz="2800" dirty="0" smtClean="0">
                <a:solidFill>
                  <a:srgbClr val="0070C0"/>
                </a:solidFill>
              </a:rPr>
              <a:t>Employees can…</a:t>
            </a:r>
            <a:endParaRPr lang="en-US" sz="2800" dirty="0">
              <a:solidFill>
                <a:srgbClr val="0070C0"/>
              </a:solidFill>
            </a:endParaRPr>
          </a:p>
        </p:txBody>
      </p:sp>
    </p:spTree>
    <p:extLst>
      <p:ext uri="{BB962C8B-B14F-4D97-AF65-F5344CB8AC3E}">
        <p14:creationId xmlns:p14="http://schemas.microsoft.com/office/powerpoint/2010/main" val="6464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smtClean="0"/>
              <a:t>The Personal menu contains the sub-menu for Payroll Changes which includes a menu of all change options available to the employee.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Service–Personal/Payroll Changes</a:t>
            </a:r>
            <a:endParaRPr lang="fr-CA" sz="3500" b="1" i="1" dirty="0">
              <a:solidFill>
                <a:prstClr val="white"/>
              </a:solidFill>
            </a:endParaRPr>
          </a:p>
        </p:txBody>
      </p:sp>
      <p:pic>
        <p:nvPicPr>
          <p:cNvPr id="3" name="Picture 2"/>
          <p:cNvPicPr>
            <a:picLocks noChangeAspect="1"/>
          </p:cNvPicPr>
          <p:nvPr/>
        </p:nvPicPr>
        <p:blipFill>
          <a:blip r:embed="rId2"/>
          <a:stretch>
            <a:fillRect/>
          </a:stretch>
        </p:blipFill>
        <p:spPr>
          <a:xfrm>
            <a:off x="3164966" y="2204864"/>
            <a:ext cx="2886075" cy="4352925"/>
          </a:xfrm>
          <a:prstGeom prst="rect">
            <a:avLst/>
          </a:prstGeom>
        </p:spPr>
      </p:pic>
      <p:sp>
        <p:nvSpPr>
          <p:cNvPr id="7" name="Rounded Rectangle 6"/>
          <p:cNvSpPr/>
          <p:nvPr/>
        </p:nvSpPr>
        <p:spPr>
          <a:xfrm>
            <a:off x="3275856" y="4381326"/>
            <a:ext cx="2376264" cy="106389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36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4"/>
            <a:ext cx="8640960" cy="837281"/>
          </a:xfrm>
        </p:spPr>
        <p:txBody>
          <a:bodyPr>
            <a:normAutofit fontScale="90000"/>
          </a:bodyPr>
          <a:lstStyle/>
          <a:p>
            <a:r>
              <a:rPr lang="en-US" sz="1800" dirty="0" smtClean="0"/>
              <a:t>Employee can request  changes to a variety of demographic fields and upload multiple documents to be submitted with their change request.  Both the employee and the approver can print the attached documents from the pending or completed request/task.</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Demographics</a:t>
            </a:r>
            <a:endParaRPr lang="fr-CA" sz="4000" b="1" i="1" dirty="0">
              <a:solidFill>
                <a:prstClr val="white"/>
              </a:solidFill>
            </a:endParaRPr>
          </a:p>
        </p:txBody>
      </p:sp>
      <p:sp>
        <p:nvSpPr>
          <p:cNvPr id="5" name="TextBox 4"/>
          <p:cNvSpPr txBox="1"/>
          <p:nvPr/>
        </p:nvSpPr>
        <p:spPr>
          <a:xfrm>
            <a:off x="608544" y="6093296"/>
            <a:ext cx="8208912" cy="646331"/>
          </a:xfrm>
          <a:prstGeom prst="rect">
            <a:avLst/>
          </a:prstGeom>
          <a:noFill/>
        </p:spPr>
        <p:txBody>
          <a:bodyPr wrap="square" rtlCol="0">
            <a:spAutoFit/>
          </a:bodyPr>
          <a:lstStyle/>
          <a:p>
            <a:r>
              <a:rPr lang="en-US" sz="1200" dirty="0" smtClean="0">
                <a:solidFill>
                  <a:srgbClr val="0070C0"/>
                </a:solidFill>
              </a:rPr>
              <a:t>NOTE:  A change to the email address on the demographic screen changes the email address in the payroll system which may be used by the school district when corresponding with the employee.  It does not change the email address for the ESS notifications which was entered when the employee registered for ESS.</a:t>
            </a:r>
            <a:endParaRPr lang="en-US" sz="1200" dirty="0">
              <a:solidFill>
                <a:srgbClr val="0070C0"/>
              </a:solidFill>
            </a:endParaRPr>
          </a:p>
        </p:txBody>
      </p:sp>
      <p:sp>
        <p:nvSpPr>
          <p:cNvPr id="14" name="TextBox 13"/>
          <p:cNvSpPr txBox="1"/>
          <p:nvPr/>
        </p:nvSpPr>
        <p:spPr>
          <a:xfrm>
            <a:off x="0" y="3055292"/>
            <a:ext cx="1711133" cy="1815882"/>
          </a:xfrm>
          <a:prstGeom prst="rect">
            <a:avLst/>
          </a:prstGeom>
          <a:no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42" name="Rectangle 41"/>
          <p:cNvSpPr/>
          <p:nvPr/>
        </p:nvSpPr>
        <p:spPr>
          <a:xfrm>
            <a:off x="6012160" y="2881898"/>
            <a:ext cx="288032" cy="8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a:off x="932693" y="4880080"/>
            <a:ext cx="1215407" cy="67061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79" y="2141084"/>
            <a:ext cx="5505141" cy="3557337"/>
          </a:xfrm>
          <a:prstGeom prst="rect">
            <a:avLst/>
          </a:prstGeom>
          <a:solidFill>
            <a:schemeClr val="bg1"/>
          </a:solidFill>
          <a:ln>
            <a:noFill/>
          </a:ln>
          <a:extLst/>
        </p:spPr>
      </p:pic>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69" y="4877263"/>
            <a:ext cx="1996400" cy="1155501"/>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
        <p:nvSpPr>
          <p:cNvPr id="23" name="Rectangle 22"/>
          <p:cNvSpPr/>
          <p:nvPr/>
        </p:nvSpPr>
        <p:spPr>
          <a:xfrm>
            <a:off x="2148100" y="5215387"/>
            <a:ext cx="648072" cy="2396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2876796" y="5363152"/>
            <a:ext cx="79208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68884" y="2365577"/>
            <a:ext cx="2088232" cy="523220"/>
          </a:xfrm>
          <a:prstGeom prst="rect">
            <a:avLst/>
          </a:prstGeom>
          <a:noFill/>
        </p:spPr>
        <p:txBody>
          <a:bodyPr wrap="square" rtlCol="0">
            <a:spAutoFit/>
          </a:bodyPr>
          <a:lstStyle/>
          <a:p>
            <a:r>
              <a:rPr lang="en-US" sz="1400" dirty="0">
                <a:solidFill>
                  <a:srgbClr val="0070C0"/>
                </a:solidFill>
              </a:rPr>
              <a:t>I</a:t>
            </a:r>
            <a:r>
              <a:rPr lang="en-US" sz="1400" dirty="0" smtClean="0">
                <a:solidFill>
                  <a:srgbClr val="0070C0"/>
                </a:solidFill>
              </a:rPr>
              <a:t>nformation can be printed by selecting Print.</a:t>
            </a:r>
            <a:endParaRPr lang="en-US" sz="1400" dirty="0">
              <a:solidFill>
                <a:srgbClr val="0070C0"/>
              </a:solidFill>
            </a:endParaRPr>
          </a:p>
        </p:txBody>
      </p:sp>
      <p:cxnSp>
        <p:nvCxnSpPr>
          <p:cNvPr id="28" name="Straight Arrow Connector 27"/>
          <p:cNvCxnSpPr/>
          <p:nvPr/>
        </p:nvCxnSpPr>
        <p:spPr>
          <a:xfrm flipH="1">
            <a:off x="3311860" y="2608067"/>
            <a:ext cx="38163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1780" y="2363632"/>
            <a:ext cx="3420380" cy="19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29647" y="1886578"/>
            <a:ext cx="3131840" cy="954107"/>
          </a:xfrm>
          <a:prstGeom prst="rect">
            <a:avLst/>
          </a:prstGeom>
          <a:noFill/>
        </p:spPr>
        <p:txBody>
          <a:bodyPr wrap="square" rtlCol="0">
            <a:spAutoFit/>
          </a:bodyPr>
          <a:lstStyle/>
          <a:p>
            <a:r>
              <a:rPr lang="en-US" sz="1400" dirty="0" smtClean="0">
                <a:solidFill>
                  <a:srgbClr val="0070C0"/>
                </a:solidFill>
              </a:rPr>
              <a:t>If employee has a pending request, their demographics will be displayed with the requested changes.  The employee can change all demographic data.</a:t>
            </a:r>
            <a:endParaRPr lang="en-US" sz="1400" dirty="0">
              <a:solidFill>
                <a:srgbClr val="0070C0"/>
              </a:solidFill>
            </a:endParaRPr>
          </a:p>
        </p:txBody>
      </p:sp>
      <p:sp>
        <p:nvSpPr>
          <p:cNvPr id="3" name="Rectangle 2"/>
          <p:cNvSpPr/>
          <p:nvPr/>
        </p:nvSpPr>
        <p:spPr>
          <a:xfrm>
            <a:off x="3203848" y="3212976"/>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63888" y="4037671"/>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1759" y="4026803"/>
            <a:ext cx="506465" cy="8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53268" y="4614228"/>
            <a:ext cx="54022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76156" y="3521282"/>
            <a:ext cx="36004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1436" y="4602054"/>
            <a:ext cx="564780" cy="8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344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02" y="944663"/>
            <a:ext cx="8964996" cy="778098"/>
          </a:xfrm>
        </p:spPr>
        <p:txBody>
          <a:bodyPr>
            <a:normAutofit fontScale="90000"/>
          </a:bodyPr>
          <a:lstStyle/>
          <a:p>
            <a:r>
              <a:rPr lang="en-US" sz="1800" dirty="0" smtClean="0"/>
              <a:t>Employees can submit requests to add, delete, or change </a:t>
            </a:r>
            <a:r>
              <a:rPr lang="en-US" sz="1800" dirty="0"/>
              <a:t>d</a:t>
            </a:r>
            <a:r>
              <a:rPr lang="en-US" sz="1800" dirty="0" smtClean="0"/>
              <a:t>irect deposit accounts.  All changes must be validated with a PIN that is emailed to the employee’s ESS email.  Once the valid PIN is submitted, the request for changes will be submitted for approval.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Service-Edit/Enter Direct Deposit </a:t>
            </a:r>
            <a:endParaRPr lang="fr-CA" sz="3600" b="1" i="1" dirty="0">
              <a:solidFill>
                <a:prstClr val="white"/>
              </a:solidFill>
            </a:endParaRPr>
          </a:p>
        </p:txBody>
      </p:sp>
      <p:sp>
        <p:nvSpPr>
          <p:cNvPr id="5" name="TextBox 4"/>
          <p:cNvSpPr txBox="1"/>
          <p:nvPr/>
        </p:nvSpPr>
        <p:spPr>
          <a:xfrm>
            <a:off x="248092" y="5576251"/>
            <a:ext cx="8892480" cy="954107"/>
          </a:xfrm>
          <a:prstGeom prst="rect">
            <a:avLst/>
          </a:prstGeom>
          <a:noFill/>
        </p:spPr>
        <p:txBody>
          <a:bodyPr wrap="square" rtlCol="0">
            <a:spAutoFit/>
          </a:bodyPr>
          <a:lstStyle/>
          <a:p>
            <a:r>
              <a:rPr lang="en-US" sz="1400" dirty="0" smtClean="0">
                <a:solidFill>
                  <a:srgbClr val="0066CC"/>
                </a:solidFill>
              </a:rPr>
              <a:t>If changing a routing number or the amount to deposit, click in the field, make the change and click save. </a:t>
            </a:r>
          </a:p>
          <a:p>
            <a:r>
              <a:rPr lang="en-US" sz="1400" dirty="0" smtClean="0">
                <a:solidFill>
                  <a:srgbClr val="0066CC"/>
                </a:solidFill>
              </a:rPr>
              <a:t>If adding a new account, click on </a:t>
            </a:r>
            <a:r>
              <a:rPr lang="en-US" sz="1400" i="1" dirty="0" smtClean="0">
                <a:solidFill>
                  <a:srgbClr val="0066CC"/>
                </a:solidFill>
              </a:rPr>
              <a:t>Add New Record</a:t>
            </a:r>
            <a:r>
              <a:rPr lang="en-US" sz="1400" dirty="0" smtClean="0">
                <a:solidFill>
                  <a:srgbClr val="0066CC"/>
                </a:solidFill>
              </a:rPr>
              <a:t>, enter the information for the new account and click save.  Note:  There can be only one primary account per employee.</a:t>
            </a:r>
          </a:p>
          <a:p>
            <a:r>
              <a:rPr lang="en-US" sz="1400" dirty="0" smtClean="0">
                <a:solidFill>
                  <a:srgbClr val="0066CC"/>
                </a:solidFill>
              </a:rPr>
              <a:t>If you are trying to delete a direct deposit, click on the </a:t>
            </a:r>
            <a:r>
              <a:rPr lang="en-US" sz="1400" i="1" dirty="0" smtClean="0">
                <a:solidFill>
                  <a:srgbClr val="0066CC"/>
                </a:solidFill>
              </a:rPr>
              <a:t>Delete</a:t>
            </a:r>
            <a:r>
              <a:rPr lang="en-US" sz="1400" dirty="0" smtClean="0">
                <a:solidFill>
                  <a:srgbClr val="0066CC"/>
                </a:solidFill>
              </a:rPr>
              <a:t> button beside the account information and then click save.   </a:t>
            </a:r>
            <a:endParaRPr lang="en-US" sz="1400" dirty="0">
              <a:solidFill>
                <a:srgbClr val="0066CC"/>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005" y="1799062"/>
            <a:ext cx="5552653" cy="2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092" y="3450328"/>
            <a:ext cx="1440160" cy="1037569"/>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2411760" y="4573413"/>
            <a:ext cx="202320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43808" y="3068960"/>
            <a:ext cx="144016" cy="144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50249" y="2820226"/>
            <a:ext cx="373112" cy="60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493339" y="4049041"/>
            <a:ext cx="2073088" cy="1045727"/>
          </a:xfrm>
          <a:prstGeom prst="rect">
            <a:avLst/>
          </a:prstGeom>
          <a:ln>
            <a:solidFill>
              <a:srgbClr val="50AEC8"/>
            </a:solidFill>
          </a:ln>
        </p:spPr>
      </p:pic>
      <p:cxnSp>
        <p:nvCxnSpPr>
          <p:cNvPr id="11" name="Straight Arrow Connector 10"/>
          <p:cNvCxnSpPr/>
          <p:nvPr/>
        </p:nvCxnSpPr>
        <p:spPr>
          <a:xfrm flipH="1">
            <a:off x="1649750" y="4436186"/>
            <a:ext cx="300508" cy="92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6679883" y="4170858"/>
            <a:ext cx="2041056" cy="897256"/>
          </a:xfrm>
          <a:prstGeom prst="rect">
            <a:avLst/>
          </a:prstGeom>
          <a:ln>
            <a:solidFill>
              <a:srgbClr val="50AEC8"/>
            </a:solidFill>
          </a:ln>
        </p:spPr>
      </p:pic>
    </p:spTree>
    <p:extLst>
      <p:ext uri="{BB962C8B-B14F-4D97-AF65-F5344CB8AC3E}">
        <p14:creationId xmlns:p14="http://schemas.microsoft.com/office/powerpoint/2010/main" val="3127725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856984" cy="778098"/>
          </a:xfrm>
        </p:spPr>
        <p:txBody>
          <a:bodyPr>
            <a:normAutofit/>
          </a:bodyPr>
          <a:lstStyle/>
          <a:p>
            <a:r>
              <a:rPr lang="en-US" sz="1800" dirty="0" smtClean="0"/>
              <a:t>Pending changes are displayed and employees can upload files for direct deposit requests.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Service-Edit/Enter Direct Deposit </a:t>
            </a:r>
          </a:p>
        </p:txBody>
      </p:sp>
      <p:sp>
        <p:nvSpPr>
          <p:cNvPr id="16" name="TextBox 15"/>
          <p:cNvSpPr txBox="1"/>
          <p:nvPr/>
        </p:nvSpPr>
        <p:spPr>
          <a:xfrm>
            <a:off x="1172370" y="5983442"/>
            <a:ext cx="6552728" cy="523220"/>
          </a:xfrm>
          <a:prstGeom prst="rect">
            <a:avLst/>
          </a:prstGeom>
          <a:solidFill>
            <a:srgbClr val="F7F7F7"/>
          </a:solidFill>
        </p:spPr>
        <p:txBody>
          <a:bodyPr wrap="square" rtlCol="0">
            <a:spAutoFit/>
          </a:bodyPr>
          <a:lstStyle/>
          <a:p>
            <a:r>
              <a:rPr lang="en-US" sz="1400" dirty="0" smtClean="0">
                <a:solidFill>
                  <a:srgbClr val="0070C0"/>
                </a:solidFill>
              </a:rPr>
              <a:t>Multiple files can be selected from multiple directories.  Acceptable file formats include .gif, .</a:t>
            </a:r>
            <a:r>
              <a:rPr lang="en-US" sz="1400" dirty="0">
                <a:solidFill>
                  <a:srgbClr val="0070C0"/>
                </a:solidFill>
              </a:rPr>
              <a:t>jpg</a:t>
            </a:r>
            <a:r>
              <a:rPr lang="en-US" sz="1400" dirty="0" smtClean="0">
                <a:solidFill>
                  <a:srgbClr val="0070C0"/>
                </a:solidFill>
              </a:rPr>
              <a:t>, .</a:t>
            </a:r>
            <a:r>
              <a:rPr lang="en-US" sz="1400" dirty="0">
                <a:solidFill>
                  <a:srgbClr val="0070C0"/>
                </a:solidFill>
              </a:rPr>
              <a:t>jpeg</a:t>
            </a:r>
            <a:r>
              <a:rPr lang="en-US" sz="1400" dirty="0" smtClean="0">
                <a:solidFill>
                  <a:srgbClr val="0070C0"/>
                </a:solidFill>
              </a:rPr>
              <a:t>, .</a:t>
            </a:r>
            <a:r>
              <a:rPr lang="en-US" sz="1400" dirty="0">
                <a:solidFill>
                  <a:srgbClr val="0070C0"/>
                </a:solidFill>
              </a:rPr>
              <a:t>png</a:t>
            </a:r>
            <a:r>
              <a:rPr lang="en-US" sz="1400" dirty="0" smtClean="0">
                <a:solidFill>
                  <a:srgbClr val="0070C0"/>
                </a:solidFill>
              </a:rPr>
              <a:t>, .</a:t>
            </a:r>
            <a:r>
              <a:rPr lang="en-US" sz="1400" dirty="0">
                <a:solidFill>
                  <a:srgbClr val="0070C0"/>
                </a:solidFill>
              </a:rPr>
              <a:t>doc</a:t>
            </a:r>
            <a:r>
              <a:rPr lang="en-US" sz="1400" dirty="0" smtClean="0">
                <a:solidFill>
                  <a:srgbClr val="0070C0"/>
                </a:solidFill>
              </a:rPr>
              <a:t>, .</a:t>
            </a:r>
            <a:r>
              <a:rPr lang="en-US" sz="1400" dirty="0">
                <a:solidFill>
                  <a:srgbClr val="0070C0"/>
                </a:solidFill>
              </a:rPr>
              <a:t>docx</a:t>
            </a:r>
            <a:r>
              <a:rPr lang="en-US" sz="1400" dirty="0" smtClean="0">
                <a:solidFill>
                  <a:srgbClr val="0070C0"/>
                </a:solidFill>
              </a:rPr>
              <a:t>, .</a:t>
            </a:r>
            <a:r>
              <a:rPr lang="en-US" sz="1400" dirty="0">
                <a:solidFill>
                  <a:srgbClr val="0070C0"/>
                </a:solidFill>
              </a:rPr>
              <a:t>xls</a:t>
            </a:r>
            <a:r>
              <a:rPr lang="en-US" sz="1400" dirty="0" smtClean="0">
                <a:solidFill>
                  <a:srgbClr val="0070C0"/>
                </a:solidFill>
              </a:rPr>
              <a:t>, .</a:t>
            </a:r>
            <a:r>
              <a:rPr lang="en-US" sz="1400" dirty="0">
                <a:solidFill>
                  <a:srgbClr val="0070C0"/>
                </a:solidFill>
              </a:rPr>
              <a:t>xlsx</a:t>
            </a:r>
            <a:r>
              <a:rPr lang="en-US" sz="1400" dirty="0" smtClean="0">
                <a:solidFill>
                  <a:srgbClr val="0070C0"/>
                </a:solidFill>
              </a:rPr>
              <a:t>, .</a:t>
            </a:r>
            <a:r>
              <a:rPr lang="en-US" sz="1400" dirty="0">
                <a:solidFill>
                  <a:srgbClr val="0070C0"/>
                </a:solidFill>
              </a:rPr>
              <a:t>pdf</a:t>
            </a:r>
            <a:r>
              <a:rPr lang="en-US" sz="1400" dirty="0" smtClean="0">
                <a:solidFill>
                  <a:srgbClr val="0070C0"/>
                </a:solidFill>
              </a:rPr>
              <a:t>,  .</a:t>
            </a:r>
            <a:r>
              <a:rPr lang="en-US" sz="1400" dirty="0">
                <a:solidFill>
                  <a:srgbClr val="0070C0"/>
                </a:solidFill>
              </a:rPr>
              <a:t>txt. </a:t>
            </a:r>
          </a:p>
        </p:txBody>
      </p:sp>
      <p:sp>
        <p:nvSpPr>
          <p:cNvPr id="17" name="TextBox 16"/>
          <p:cNvSpPr txBox="1"/>
          <p:nvPr/>
        </p:nvSpPr>
        <p:spPr>
          <a:xfrm>
            <a:off x="7298685" y="1721889"/>
            <a:ext cx="1601306" cy="2031325"/>
          </a:xfrm>
          <a:prstGeom prst="rect">
            <a:avLst/>
          </a:prstGeom>
          <a:noFill/>
        </p:spPr>
        <p:txBody>
          <a:bodyPr wrap="square" rtlCol="0">
            <a:spAutoFit/>
          </a:bodyPr>
          <a:lstStyle/>
          <a:p>
            <a:r>
              <a:rPr lang="en-US" sz="1400" dirty="0" smtClean="0">
                <a:solidFill>
                  <a:srgbClr val="0070C0"/>
                </a:solidFill>
              </a:rPr>
              <a:t>If employee has a pending request, their direct deposit information will be displayed with the requested changes.  The employee can change all pending direct deposit data.</a:t>
            </a:r>
            <a:endParaRPr lang="en-US" sz="1400"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703" y="1652811"/>
            <a:ext cx="5184576" cy="418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2483768" y="1988840"/>
            <a:ext cx="476736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734" y="4307378"/>
            <a:ext cx="2016224" cy="1166975"/>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Arrow Connector 23"/>
          <p:cNvCxnSpPr/>
          <p:nvPr/>
        </p:nvCxnSpPr>
        <p:spPr>
          <a:xfrm>
            <a:off x="2939596" y="4890866"/>
            <a:ext cx="118428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23703" y="4576353"/>
            <a:ext cx="936104"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1761685" y="5229200"/>
            <a:ext cx="434051" cy="76861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87824" y="2735684"/>
            <a:ext cx="216024" cy="139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7824" y="2951548"/>
            <a:ext cx="216024" cy="2142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25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837281"/>
          </a:xfrm>
        </p:spPr>
        <p:txBody>
          <a:bodyPr>
            <a:normAutofit/>
          </a:bodyPr>
          <a:lstStyle/>
          <a:p>
            <a:r>
              <a:rPr lang="en-US" sz="1800" dirty="0" smtClean="0"/>
              <a:t>Tax Withholding under the sub menu Payroll Changes will include your State Withholding and W-4 Withholding Forms.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Tax Withholdings</a:t>
            </a:r>
            <a:endParaRPr lang="fr-CA" sz="3500" b="1" i="1" dirty="0">
              <a:solidFill>
                <a:prstClr val="white"/>
              </a:solidFill>
            </a:endParaRPr>
          </a:p>
        </p:txBody>
      </p:sp>
      <p:pic>
        <p:nvPicPr>
          <p:cNvPr id="6" name="Picture 5"/>
          <p:cNvPicPr>
            <a:picLocks noChangeAspect="1"/>
          </p:cNvPicPr>
          <p:nvPr/>
        </p:nvPicPr>
        <p:blipFill>
          <a:blip r:embed="rId2"/>
          <a:stretch>
            <a:fillRect/>
          </a:stretch>
        </p:blipFill>
        <p:spPr>
          <a:xfrm>
            <a:off x="3136391" y="2060848"/>
            <a:ext cx="2943225" cy="4391025"/>
          </a:xfrm>
          <a:prstGeom prst="rect">
            <a:avLst/>
          </a:prstGeom>
        </p:spPr>
      </p:pic>
      <p:sp>
        <p:nvSpPr>
          <p:cNvPr id="9" name="Rounded Rectangle 8"/>
          <p:cNvSpPr/>
          <p:nvPr/>
        </p:nvSpPr>
        <p:spPr>
          <a:xfrm>
            <a:off x="3275856" y="5445224"/>
            <a:ext cx="1656184" cy="93610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90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A4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A4 (Alabama)</a:t>
            </a:r>
            <a:endParaRPr lang="fr-CA" sz="4000" b="1" i="1" dirty="0">
              <a:solidFill>
                <a:prstClr val="white"/>
              </a:solidFill>
            </a:endParaRPr>
          </a:p>
        </p:txBody>
      </p:sp>
      <p:sp>
        <p:nvSpPr>
          <p:cNvPr id="11" name="TextBox 10"/>
          <p:cNvSpPr txBox="1"/>
          <p:nvPr/>
        </p:nvSpPr>
        <p:spPr>
          <a:xfrm>
            <a:off x="6183958" y="3545046"/>
            <a:ext cx="2805663"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83959" y="4797151"/>
            <a:ext cx="2727186" cy="954107"/>
          </a:xfrm>
          <a:prstGeom prst="rect">
            <a:avLst/>
          </a:prstGeom>
          <a:noFill/>
        </p:spPr>
        <p:txBody>
          <a:bodyPr wrap="square" rtlCol="0">
            <a:spAutoFit/>
          </a:bodyPr>
          <a:lstStyle/>
          <a:p>
            <a:r>
              <a:rPr lang="en-US" sz="1400" dirty="0" smtClean="0">
                <a:solidFill>
                  <a:srgbClr val="0070C0"/>
                </a:solidFill>
              </a:rPr>
              <a:t>If requesting a change for A4, the employee must enter </a:t>
            </a:r>
            <a:r>
              <a:rPr lang="en-US" sz="1400" b="1" dirty="0" smtClean="0">
                <a:solidFill>
                  <a:srgbClr val="0070C0"/>
                </a:solidFill>
              </a:rPr>
              <a:t>ALL</a:t>
            </a:r>
            <a:r>
              <a:rPr lang="en-US" sz="1400" dirty="0" smtClean="0">
                <a:solidFill>
                  <a:srgbClr val="0070C0"/>
                </a:solidFill>
              </a:rPr>
              <a:t> information on the A4 form, not just the change.   </a:t>
            </a:r>
            <a:endParaRPr lang="en-US" sz="1400" dirty="0">
              <a:solidFill>
                <a:srgbClr val="0070C0"/>
              </a:solidFill>
            </a:endParaRPr>
          </a:p>
        </p:txBody>
      </p:sp>
      <p:sp>
        <p:nvSpPr>
          <p:cNvPr id="7" name="TextBox 6"/>
          <p:cNvSpPr txBox="1"/>
          <p:nvPr/>
        </p:nvSpPr>
        <p:spPr>
          <a:xfrm>
            <a:off x="6156178" y="2331606"/>
            <a:ext cx="2871200" cy="738664"/>
          </a:xfrm>
          <a:prstGeom prst="rect">
            <a:avLst/>
          </a:prstGeom>
          <a:noFill/>
        </p:spPr>
        <p:txBody>
          <a:bodyPr wrap="square" rtlCol="0">
            <a:spAutoFit/>
          </a:bodyPr>
          <a:lstStyle/>
          <a:p>
            <a:r>
              <a:rPr lang="en-US" sz="1400" dirty="0" smtClean="0">
                <a:solidFill>
                  <a:srgbClr val="0070C0"/>
                </a:solidFill>
              </a:rPr>
              <a:t>Employee can view additional  instructions for the A4 by clicking the </a:t>
            </a:r>
            <a:r>
              <a:rPr lang="en-US" sz="1400" i="1" dirty="0" smtClean="0">
                <a:solidFill>
                  <a:srgbClr val="0070C0"/>
                </a:solidFill>
              </a:rPr>
              <a:t>A4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8" y="1570902"/>
            <a:ext cx="3084550"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73595"/>
            <a:ext cx="5904657" cy="502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wn Arrow 16"/>
          <p:cNvSpPr/>
          <p:nvPr/>
        </p:nvSpPr>
        <p:spPr>
          <a:xfrm rot="5400000">
            <a:off x="5820014" y="1542070"/>
            <a:ext cx="45721" cy="6266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5400000">
            <a:off x="3585293" y="130052"/>
            <a:ext cx="50666" cy="509110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2847401" y="3671967"/>
            <a:ext cx="67230"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5400000">
            <a:off x="5864232" y="3622432"/>
            <a:ext cx="62109" cy="52178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5400000">
            <a:off x="5904616" y="4791060"/>
            <a:ext cx="55472" cy="4997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095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78098"/>
          </a:xfrm>
        </p:spPr>
        <p:txBody>
          <a:bodyPr>
            <a:normAutofit/>
          </a:bodyPr>
          <a:lstStyle/>
          <a:p>
            <a:r>
              <a:rPr lang="en-US" sz="1800" dirty="0"/>
              <a:t>Changes can be made to the employee’s G</a:t>
            </a:r>
            <a:r>
              <a:rPr lang="en-US" sz="1800" dirty="0" smtClean="0"/>
              <a:t>4 </a:t>
            </a:r>
            <a:r>
              <a:rPr lang="en-US" sz="1800" dirty="0"/>
              <a:t>with an electronic signature.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G4 (Georgia)</a:t>
            </a:r>
            <a:endParaRPr lang="fr-CA" sz="4000" b="1" i="1" dirty="0">
              <a:solidFill>
                <a:prstClr val="white"/>
              </a:solidFill>
            </a:endParaRPr>
          </a:p>
        </p:txBody>
      </p:sp>
      <p:sp>
        <p:nvSpPr>
          <p:cNvPr id="11" name="TextBox 10"/>
          <p:cNvSpPr txBox="1"/>
          <p:nvPr/>
        </p:nvSpPr>
        <p:spPr>
          <a:xfrm>
            <a:off x="6199276" y="6021288"/>
            <a:ext cx="281773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199276" y="2773764"/>
            <a:ext cx="2729040" cy="954107"/>
          </a:xfrm>
          <a:prstGeom prst="rect">
            <a:avLst/>
          </a:prstGeom>
          <a:noFill/>
        </p:spPr>
        <p:txBody>
          <a:bodyPr wrap="square" rtlCol="0">
            <a:spAutoFit/>
          </a:bodyPr>
          <a:lstStyle/>
          <a:p>
            <a:r>
              <a:rPr lang="en-US" sz="1400" dirty="0" smtClean="0">
                <a:solidFill>
                  <a:srgbClr val="0070C0"/>
                </a:solidFill>
              </a:rPr>
              <a:t>If requesting a change for G4, the employee must enter </a:t>
            </a:r>
            <a:r>
              <a:rPr lang="en-US" sz="1400" b="1" dirty="0" smtClean="0">
                <a:solidFill>
                  <a:srgbClr val="0070C0"/>
                </a:solidFill>
              </a:rPr>
              <a:t>ALL</a:t>
            </a:r>
            <a:r>
              <a:rPr lang="en-US" sz="1400" dirty="0" smtClean="0">
                <a:solidFill>
                  <a:srgbClr val="0070C0"/>
                </a:solidFill>
              </a:rPr>
              <a:t> information on the G4 form, not just the change.   </a:t>
            </a:r>
            <a:endParaRPr lang="en-US" sz="1400" dirty="0">
              <a:solidFill>
                <a:srgbClr val="0070C0"/>
              </a:solidFill>
            </a:endParaRPr>
          </a:p>
        </p:txBody>
      </p:sp>
      <p:sp>
        <p:nvSpPr>
          <p:cNvPr id="7" name="TextBox 6"/>
          <p:cNvSpPr txBox="1"/>
          <p:nvPr/>
        </p:nvSpPr>
        <p:spPr>
          <a:xfrm>
            <a:off x="6187470" y="1737876"/>
            <a:ext cx="2752652" cy="738664"/>
          </a:xfrm>
          <a:prstGeom prst="rect">
            <a:avLst/>
          </a:prstGeom>
          <a:noFill/>
        </p:spPr>
        <p:txBody>
          <a:bodyPr wrap="square" rtlCol="0">
            <a:spAutoFit/>
          </a:bodyPr>
          <a:lstStyle/>
          <a:p>
            <a:r>
              <a:rPr lang="en-US" sz="1400" dirty="0" smtClean="0">
                <a:solidFill>
                  <a:srgbClr val="0070C0"/>
                </a:solidFill>
              </a:rPr>
              <a:t>Employee can view instructions for the G4 by clicking the </a:t>
            </a:r>
            <a:r>
              <a:rPr lang="en-US" sz="1400" i="1" dirty="0">
                <a:solidFill>
                  <a:srgbClr val="0070C0"/>
                </a:solidFill>
              </a:rPr>
              <a:t>G</a:t>
            </a:r>
            <a:r>
              <a:rPr lang="en-US" sz="1400" i="1" dirty="0" smtClean="0">
                <a:solidFill>
                  <a:srgbClr val="0070C0"/>
                </a:solidFill>
              </a:rPr>
              <a:t>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156176" y="1237078"/>
            <a:ext cx="3117812"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1403648" y="6685890"/>
            <a:ext cx="3672408" cy="148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426528" y="22703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75656" y="2422765"/>
            <a:ext cx="3672408" cy="5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34848" y="4484487"/>
            <a:ext cx="2782160" cy="954107"/>
          </a:xfrm>
          <a:prstGeom prst="rect">
            <a:avLst/>
          </a:prstGeom>
          <a:noFill/>
        </p:spPr>
        <p:txBody>
          <a:bodyPr wrap="square" rtlCol="0">
            <a:spAutoFit/>
          </a:bodyPr>
          <a:lstStyle/>
          <a:p>
            <a:r>
              <a:rPr lang="en-US" sz="1400" dirty="0" smtClean="0">
                <a:solidFill>
                  <a:srgbClr val="0070C0"/>
                </a:solidFill>
              </a:rPr>
              <a:t>Line 5 - Additional Allowances is updated from the worksheet entries and the </a:t>
            </a:r>
            <a:r>
              <a:rPr lang="en-US" sz="1400" i="1" dirty="0" smtClean="0">
                <a:solidFill>
                  <a:srgbClr val="0070C0"/>
                </a:solidFill>
              </a:rPr>
              <a:t>Update Line 5</a:t>
            </a:r>
            <a:r>
              <a:rPr lang="en-US" sz="1400" dirty="0" smtClean="0">
                <a:solidFill>
                  <a:srgbClr val="0070C0"/>
                </a:solidFill>
              </a:rPr>
              <a:t> button.</a:t>
            </a:r>
            <a:endParaRPr lang="en-US" sz="1400" dirty="0">
              <a:solidFill>
                <a:srgbClr val="0070C0"/>
              </a:solidFill>
            </a:endParaRPr>
          </a:p>
        </p:txBody>
      </p:sp>
      <p:sp>
        <p:nvSpPr>
          <p:cNvPr id="6" name="Rectangle 5"/>
          <p:cNvSpPr/>
          <p:nvPr/>
        </p:nvSpPr>
        <p:spPr>
          <a:xfrm>
            <a:off x="2080320" y="6479625"/>
            <a:ext cx="4754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106697" y="1237078"/>
            <a:ext cx="4597247" cy="5620922"/>
          </a:xfrm>
          <a:prstGeom prst="rect">
            <a:avLst/>
          </a:prstGeom>
        </p:spPr>
      </p:pic>
      <p:sp>
        <p:nvSpPr>
          <p:cNvPr id="21" name="Down Arrow 20"/>
          <p:cNvSpPr/>
          <p:nvPr/>
        </p:nvSpPr>
        <p:spPr>
          <a:xfrm rot="5400000">
            <a:off x="3891521" y="-419832"/>
            <a:ext cx="112744" cy="441656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5691442" y="1166100"/>
            <a:ext cx="95724" cy="8337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5400000">
            <a:off x="5628215" y="2348987"/>
            <a:ext cx="103809" cy="9910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rot="5400000">
            <a:off x="5753428" y="4694647"/>
            <a:ext cx="104904" cy="76318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rot="5400000">
            <a:off x="5665902" y="6229597"/>
            <a:ext cx="134459" cy="9097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rot="5400000">
            <a:off x="3442036" y="6535798"/>
            <a:ext cx="134456"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692696"/>
            <a:ext cx="8229600" cy="778098"/>
          </a:xfrm>
        </p:spPr>
        <p:txBody>
          <a:bodyPr>
            <a:normAutofit/>
          </a:bodyPr>
          <a:lstStyle/>
          <a:p>
            <a:r>
              <a:rPr lang="en-US" sz="1800" dirty="0"/>
              <a:t>Changes can be made to the employee’s </a:t>
            </a:r>
            <a:r>
              <a:rPr lang="en-US" sz="1800" dirty="0" smtClean="0"/>
              <a:t>MS4 </a:t>
            </a:r>
            <a:r>
              <a:rPr lang="en-US" sz="1800" dirty="0"/>
              <a:t>with an electronic signature.</a:t>
            </a:r>
          </a:p>
        </p:txBody>
      </p:sp>
      <p:sp>
        <p:nvSpPr>
          <p:cNvPr id="4" name="Rectangle 3"/>
          <p:cNvSpPr/>
          <p:nvPr/>
        </p:nvSpPr>
        <p:spPr>
          <a:xfrm>
            <a:off x="9422"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MS4 (Mississippi)</a:t>
            </a:r>
            <a:endParaRPr lang="fr-CA" sz="4000" b="1" i="1" dirty="0">
              <a:solidFill>
                <a:prstClr val="white"/>
              </a:solidFill>
            </a:endParaRPr>
          </a:p>
        </p:txBody>
      </p:sp>
      <p:sp>
        <p:nvSpPr>
          <p:cNvPr id="11" name="TextBox 10"/>
          <p:cNvSpPr txBox="1"/>
          <p:nvPr/>
        </p:nvSpPr>
        <p:spPr>
          <a:xfrm>
            <a:off x="6273512" y="6119336"/>
            <a:ext cx="2793102" cy="738664"/>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12" name="TextBox 11"/>
          <p:cNvSpPr txBox="1"/>
          <p:nvPr/>
        </p:nvSpPr>
        <p:spPr>
          <a:xfrm>
            <a:off x="6257860" y="2780928"/>
            <a:ext cx="2792730" cy="954107"/>
          </a:xfrm>
          <a:prstGeom prst="rect">
            <a:avLst/>
          </a:prstGeom>
          <a:noFill/>
        </p:spPr>
        <p:txBody>
          <a:bodyPr wrap="square" rtlCol="0">
            <a:spAutoFit/>
          </a:bodyPr>
          <a:lstStyle/>
          <a:p>
            <a:r>
              <a:rPr lang="en-US" sz="1400" dirty="0" smtClean="0">
                <a:solidFill>
                  <a:srgbClr val="0070C0"/>
                </a:solidFill>
              </a:rPr>
              <a:t>If requesting a change for MS4, the employee must enter </a:t>
            </a:r>
            <a:r>
              <a:rPr lang="en-US" sz="1400" b="1" dirty="0" smtClean="0">
                <a:solidFill>
                  <a:srgbClr val="0070C0"/>
                </a:solidFill>
              </a:rPr>
              <a:t>ALL</a:t>
            </a:r>
            <a:r>
              <a:rPr lang="en-US" sz="1400" dirty="0" smtClean="0">
                <a:solidFill>
                  <a:srgbClr val="0070C0"/>
                </a:solidFill>
              </a:rPr>
              <a:t> information on the MS4 form, not just the change.   </a:t>
            </a:r>
            <a:endParaRPr lang="en-US" sz="1400" dirty="0">
              <a:solidFill>
                <a:srgbClr val="0070C0"/>
              </a:solidFill>
            </a:endParaRPr>
          </a:p>
        </p:txBody>
      </p:sp>
      <p:sp>
        <p:nvSpPr>
          <p:cNvPr id="7" name="TextBox 6"/>
          <p:cNvSpPr txBox="1"/>
          <p:nvPr/>
        </p:nvSpPr>
        <p:spPr>
          <a:xfrm>
            <a:off x="6228491" y="1817485"/>
            <a:ext cx="2801144" cy="738664"/>
          </a:xfrm>
          <a:prstGeom prst="rect">
            <a:avLst/>
          </a:prstGeom>
          <a:noFill/>
        </p:spPr>
        <p:txBody>
          <a:bodyPr wrap="square" rtlCol="0">
            <a:spAutoFit/>
          </a:bodyPr>
          <a:lstStyle/>
          <a:p>
            <a:r>
              <a:rPr lang="en-US" sz="1400" dirty="0" smtClean="0">
                <a:solidFill>
                  <a:srgbClr val="0070C0"/>
                </a:solidFill>
              </a:rPr>
              <a:t>Employee can view instructions for the MS4 by clicking the </a:t>
            </a:r>
            <a:r>
              <a:rPr lang="en-US" sz="1400" i="1" dirty="0" smtClean="0">
                <a:solidFill>
                  <a:srgbClr val="0070C0"/>
                </a:solidFill>
              </a:rPr>
              <a:t>MS4 Instructions</a:t>
            </a:r>
            <a:r>
              <a:rPr lang="en-US" sz="1400" dirty="0" smtClean="0">
                <a:solidFill>
                  <a:srgbClr val="0070C0"/>
                </a:solidFill>
              </a:rPr>
              <a:t> button.</a:t>
            </a:r>
            <a:endParaRPr lang="en-US" sz="1400" dirty="0">
              <a:solidFill>
                <a:srgbClr val="0070C0"/>
              </a:solidFill>
            </a:endParaRPr>
          </a:p>
        </p:txBody>
      </p:sp>
      <p:sp>
        <p:nvSpPr>
          <p:cNvPr id="19" name="TextBox 18"/>
          <p:cNvSpPr txBox="1"/>
          <p:nvPr/>
        </p:nvSpPr>
        <p:spPr>
          <a:xfrm>
            <a:off x="6243836" y="1199457"/>
            <a:ext cx="2922964" cy="523220"/>
          </a:xfrm>
          <a:prstGeom prst="rect">
            <a:avLst/>
          </a:prstGeom>
          <a:noFill/>
        </p:spPr>
        <p:txBody>
          <a:bodyPr wrap="square" rtlCol="0">
            <a:spAutoFit/>
          </a:bodyPr>
          <a:lstStyle/>
          <a:p>
            <a:r>
              <a:rPr lang="en-US" sz="1400" dirty="0" smtClean="0">
                <a:solidFill>
                  <a:srgbClr val="0070C0"/>
                </a:solidFill>
              </a:rPr>
              <a:t>Employee’s current State withholding information is displayed.  </a:t>
            </a:r>
            <a:endParaRPr lang="en-US" sz="1400" dirty="0">
              <a:solidFill>
                <a:srgbClr val="0070C0"/>
              </a:solidFill>
            </a:endParaRPr>
          </a:p>
        </p:txBody>
      </p:sp>
      <p:sp>
        <p:nvSpPr>
          <p:cNvPr id="3" name="Rectangle 2"/>
          <p:cNvSpPr/>
          <p:nvPr/>
        </p:nvSpPr>
        <p:spPr>
          <a:xfrm>
            <a:off x="28188" y="4291940"/>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81360" y="6578193"/>
            <a:ext cx="273144" cy="105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920596" y="2158605"/>
            <a:ext cx="1053636" cy="39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27984" y="2158605"/>
            <a:ext cx="1053636" cy="118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6273512" y="4507964"/>
            <a:ext cx="2812474" cy="954107"/>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Total Amount of Exemption Claimed </a:t>
            </a:r>
            <a:r>
              <a:rPr lang="en-US" sz="1400" dirty="0" smtClean="0">
                <a:solidFill>
                  <a:srgbClr val="0070C0"/>
                </a:solidFill>
              </a:rPr>
              <a:t>will be the total of selected status amount, dependent amount and additional allowances.   </a:t>
            </a:r>
            <a:endParaRPr lang="en-US" sz="1400" dirty="0">
              <a:solidFill>
                <a:srgbClr val="0070C0"/>
              </a:solidFill>
            </a:endParaRPr>
          </a:p>
        </p:txBody>
      </p:sp>
      <p:pic>
        <p:nvPicPr>
          <p:cNvPr id="5" name="Picture 4"/>
          <p:cNvPicPr>
            <a:picLocks noChangeAspect="1"/>
          </p:cNvPicPr>
          <p:nvPr/>
        </p:nvPicPr>
        <p:blipFill>
          <a:blip r:embed="rId2"/>
          <a:stretch>
            <a:fillRect/>
          </a:stretch>
        </p:blipFill>
        <p:spPr>
          <a:xfrm>
            <a:off x="1207005" y="1199457"/>
            <a:ext cx="4726044" cy="5597365"/>
          </a:xfrm>
          <a:prstGeom prst="rect">
            <a:avLst/>
          </a:prstGeom>
        </p:spPr>
      </p:pic>
      <p:sp>
        <p:nvSpPr>
          <p:cNvPr id="21" name="Down Arrow 20"/>
          <p:cNvSpPr/>
          <p:nvPr/>
        </p:nvSpPr>
        <p:spPr>
          <a:xfrm rot="5400000">
            <a:off x="4143268" y="-47116"/>
            <a:ext cx="132021" cy="393565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5400000">
            <a:off x="3199881" y="6549289"/>
            <a:ext cx="134457" cy="3606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rot="5400000">
            <a:off x="5703034" y="6336707"/>
            <a:ext cx="134456" cy="81368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p:cNvSpPr/>
          <p:nvPr/>
        </p:nvSpPr>
        <p:spPr>
          <a:xfrm rot="5400000" flipH="1">
            <a:off x="5889920" y="4886893"/>
            <a:ext cx="131946"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rot="5400000">
            <a:off x="5897821" y="2946995"/>
            <a:ext cx="110941" cy="5110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rot="5400000">
            <a:off x="5911518" y="1355805"/>
            <a:ext cx="142698" cy="3726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99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Changes can be made to the employee’s </a:t>
            </a:r>
            <a:r>
              <a:rPr lang="en-US" sz="1800" dirty="0"/>
              <a:t>W</a:t>
            </a:r>
            <a:r>
              <a:rPr lang="en-US" sz="1800" dirty="0" smtClean="0"/>
              <a:t>4 with an electronic signature.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W4</a:t>
            </a:r>
            <a:endParaRPr lang="fr-CA" sz="4000" b="1" i="1" dirty="0">
              <a:solidFill>
                <a:prstClr val="white"/>
              </a:solidFill>
            </a:endParaRPr>
          </a:p>
        </p:txBody>
      </p:sp>
      <p:sp>
        <p:nvSpPr>
          <p:cNvPr id="3" name="TextBox 2"/>
          <p:cNvSpPr txBox="1"/>
          <p:nvPr/>
        </p:nvSpPr>
        <p:spPr>
          <a:xfrm>
            <a:off x="7026342" y="1653484"/>
            <a:ext cx="2093399" cy="954107"/>
          </a:xfrm>
          <a:prstGeom prst="rect">
            <a:avLst/>
          </a:prstGeom>
          <a:noFill/>
        </p:spPr>
        <p:txBody>
          <a:bodyPr wrap="square" rtlCol="0">
            <a:spAutoFit/>
          </a:bodyPr>
          <a:lstStyle/>
          <a:p>
            <a:r>
              <a:rPr lang="en-US" sz="1400" dirty="0" smtClean="0">
                <a:solidFill>
                  <a:srgbClr val="0070C0"/>
                </a:solidFill>
              </a:rPr>
              <a:t>Employee’s current Federal and State withholding information is displayed</a:t>
            </a:r>
            <a:r>
              <a:rPr lang="en-US" sz="1400" dirty="0" smtClean="0"/>
              <a:t>.  </a:t>
            </a:r>
            <a:endParaRPr lang="en-US" sz="1400" dirty="0"/>
          </a:p>
        </p:txBody>
      </p:sp>
      <p:sp>
        <p:nvSpPr>
          <p:cNvPr id="6" name="TextBox 5"/>
          <p:cNvSpPr txBox="1"/>
          <p:nvPr/>
        </p:nvSpPr>
        <p:spPr>
          <a:xfrm>
            <a:off x="6986850" y="3926212"/>
            <a:ext cx="2094266" cy="1169551"/>
          </a:xfrm>
          <a:prstGeom prst="rect">
            <a:avLst/>
          </a:prstGeom>
          <a:noFill/>
        </p:spPr>
        <p:txBody>
          <a:bodyPr wrap="square" rtlCol="0">
            <a:spAutoFit/>
          </a:bodyPr>
          <a:lstStyle/>
          <a:p>
            <a:r>
              <a:rPr lang="en-US" sz="1400" dirty="0" smtClean="0">
                <a:solidFill>
                  <a:srgbClr val="0070C0"/>
                </a:solidFill>
              </a:rPr>
              <a:t>If requesting a change for W4, the employee must enter </a:t>
            </a:r>
            <a:r>
              <a:rPr lang="en-US" sz="1400" b="1" dirty="0" smtClean="0">
                <a:solidFill>
                  <a:srgbClr val="0070C0"/>
                </a:solidFill>
              </a:rPr>
              <a:t>ALL</a:t>
            </a:r>
            <a:r>
              <a:rPr lang="en-US" sz="1400" dirty="0" smtClean="0">
                <a:solidFill>
                  <a:srgbClr val="0070C0"/>
                </a:solidFill>
              </a:rPr>
              <a:t> information on the W4 form, not just the change.   </a:t>
            </a:r>
            <a:endParaRPr lang="en-US" sz="1400" dirty="0">
              <a:solidFill>
                <a:srgbClr val="0070C0"/>
              </a:solidFill>
            </a:endParaRPr>
          </a:p>
        </p:txBody>
      </p:sp>
      <p:sp>
        <p:nvSpPr>
          <p:cNvPr id="7" name="TextBox 6"/>
          <p:cNvSpPr txBox="1"/>
          <p:nvPr/>
        </p:nvSpPr>
        <p:spPr>
          <a:xfrm>
            <a:off x="6986850" y="5491884"/>
            <a:ext cx="2229236" cy="954107"/>
          </a:xfrm>
          <a:prstGeom prst="rect">
            <a:avLst/>
          </a:prstGeom>
          <a:noFill/>
        </p:spPr>
        <p:txBody>
          <a:bodyPr wrap="square" rtlCol="0">
            <a:spAutoFit/>
          </a:bodyPr>
          <a:lstStyle/>
          <a:p>
            <a:r>
              <a:rPr lang="en-US" sz="1400" dirty="0" smtClean="0">
                <a:solidFill>
                  <a:srgbClr val="0070C0"/>
                </a:solidFill>
              </a:rPr>
              <a:t>Electronic signature and date must be exactly as displayed – no extra spaces, dashes or periods. </a:t>
            </a:r>
            <a:endParaRPr lang="en-US" sz="1400" dirty="0">
              <a:solidFill>
                <a:srgbClr val="0070C0"/>
              </a:solidFill>
            </a:endParaRPr>
          </a:p>
        </p:txBody>
      </p:sp>
      <p:sp>
        <p:nvSpPr>
          <p:cNvPr id="24" name="TextBox 23"/>
          <p:cNvSpPr txBox="1"/>
          <p:nvPr/>
        </p:nvSpPr>
        <p:spPr>
          <a:xfrm>
            <a:off x="7026342" y="2988367"/>
            <a:ext cx="2034498" cy="738664"/>
          </a:xfrm>
          <a:prstGeom prst="rect">
            <a:avLst/>
          </a:prstGeom>
          <a:noFill/>
        </p:spPr>
        <p:txBody>
          <a:bodyPr wrap="square" rtlCol="0">
            <a:spAutoFit/>
          </a:bodyPr>
          <a:lstStyle/>
          <a:p>
            <a:r>
              <a:rPr lang="en-US" sz="1400" dirty="0" smtClean="0">
                <a:solidFill>
                  <a:srgbClr val="0070C0"/>
                </a:solidFill>
              </a:rPr>
              <a:t>IRS instructions and worksheet are accessible from W4 form. </a:t>
            </a:r>
            <a:endParaRPr lang="en-US" sz="1400" dirty="0">
              <a:solidFill>
                <a:srgbClr val="0070C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93" y="1442731"/>
            <a:ext cx="5976664" cy="518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Arrow 16"/>
          <p:cNvSpPr/>
          <p:nvPr/>
        </p:nvSpPr>
        <p:spPr>
          <a:xfrm rot="10800000">
            <a:off x="3777054" y="3333283"/>
            <a:ext cx="3209796" cy="1728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6584952" y="2015155"/>
            <a:ext cx="360868"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6558991" y="4376263"/>
            <a:ext cx="441412"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rot="10800000">
            <a:off x="6604359" y="6005615"/>
            <a:ext cx="396044"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0800000">
            <a:off x="4217432" y="6014454"/>
            <a:ext cx="1224136" cy="1347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115616" y="3960330"/>
            <a:ext cx="50405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19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3" y="981474"/>
            <a:ext cx="8568952" cy="1039315"/>
          </a:xfrm>
        </p:spPr>
        <p:txBody>
          <a:bodyPr>
            <a:normAutofit/>
          </a:bodyPr>
          <a:lstStyle/>
          <a:p>
            <a:r>
              <a:rPr lang="en-US" sz="1800" dirty="0" smtClean="0"/>
              <a:t>Leave Menu allows the employee to see their leave history and leave balances.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smtClean="0">
                <a:solidFill>
                  <a:prstClr val="white"/>
                </a:solidFill>
              </a:rPr>
              <a:t>Employee Self Service – Leave</a:t>
            </a:r>
            <a:endParaRPr lang="fr-CA" sz="3500" b="1" i="1" dirty="0">
              <a:solidFill>
                <a:prstClr val="white"/>
              </a:solidFill>
            </a:endParaRPr>
          </a:p>
        </p:txBody>
      </p:sp>
      <p:pic>
        <p:nvPicPr>
          <p:cNvPr id="3" name="Picture 2"/>
          <p:cNvPicPr>
            <a:picLocks noChangeAspect="1"/>
          </p:cNvPicPr>
          <p:nvPr/>
        </p:nvPicPr>
        <p:blipFill>
          <a:blip r:embed="rId2"/>
          <a:stretch>
            <a:fillRect/>
          </a:stretch>
        </p:blipFill>
        <p:spPr>
          <a:xfrm>
            <a:off x="3433762" y="2719387"/>
            <a:ext cx="2276475" cy="1419225"/>
          </a:xfrm>
          <a:prstGeom prst="rect">
            <a:avLst/>
          </a:prstGeom>
        </p:spPr>
      </p:pic>
      <p:sp>
        <p:nvSpPr>
          <p:cNvPr id="9" name="Rounded Rectangle 8"/>
          <p:cNvSpPr/>
          <p:nvPr/>
        </p:nvSpPr>
        <p:spPr>
          <a:xfrm>
            <a:off x="3887923" y="3284984"/>
            <a:ext cx="1368152" cy="68072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69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smtClean="0"/>
              <a:t>Registration on Log In screen</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8" name="TextBox 7"/>
          <p:cNvSpPr txBox="1"/>
          <p:nvPr/>
        </p:nvSpPr>
        <p:spPr>
          <a:xfrm>
            <a:off x="1917187" y="5970863"/>
            <a:ext cx="5544616" cy="523220"/>
          </a:xfrm>
          <a:prstGeom prst="rect">
            <a:avLst/>
          </a:prstGeom>
          <a:noFill/>
        </p:spPr>
        <p:txBody>
          <a:bodyPr wrap="square" rtlCol="0">
            <a:spAutoFit/>
          </a:bodyPr>
          <a:lstStyle/>
          <a:p>
            <a:r>
              <a:rPr lang="en-US" sz="1400" b="1" dirty="0" smtClean="0">
                <a:solidFill>
                  <a:srgbClr val="0070C0"/>
                </a:solidFill>
              </a:rPr>
              <a:t>NOTE:  Internet Explorer version 9 and below are not supported in ESS.  The Internet Explorer browser must be version 10 or above.   </a:t>
            </a:r>
            <a:endParaRPr lang="en-US" sz="1400" b="1" dirty="0">
              <a:solidFill>
                <a:srgbClr val="0070C0"/>
              </a:solidFill>
            </a:endParaRPr>
          </a:p>
        </p:txBody>
      </p:sp>
      <p:sp>
        <p:nvSpPr>
          <p:cNvPr id="11" name="Rectangle 10"/>
          <p:cNvSpPr/>
          <p:nvPr/>
        </p:nvSpPr>
        <p:spPr>
          <a:xfrm>
            <a:off x="1403648" y="1756972"/>
            <a:ext cx="1008112" cy="102033"/>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683568" y="1608340"/>
            <a:ext cx="7848872" cy="3057430"/>
          </a:xfrm>
          <a:prstGeom prst="rect">
            <a:avLst/>
          </a:prstGeom>
        </p:spPr>
      </p:pic>
      <p:sp>
        <p:nvSpPr>
          <p:cNvPr id="12" name="TextBox 11"/>
          <p:cNvSpPr txBox="1"/>
          <p:nvPr/>
        </p:nvSpPr>
        <p:spPr>
          <a:xfrm>
            <a:off x="1235598" y="2672314"/>
            <a:ext cx="4320480" cy="338554"/>
          </a:xfrm>
          <a:prstGeom prst="rect">
            <a:avLst/>
          </a:prstGeom>
          <a:noFill/>
        </p:spPr>
        <p:txBody>
          <a:bodyPr wrap="square" rtlCol="0">
            <a:spAutoFit/>
          </a:bodyPr>
          <a:lstStyle/>
          <a:p>
            <a:r>
              <a:rPr lang="en-US" sz="1600" dirty="0" smtClean="0">
                <a:solidFill>
                  <a:srgbClr val="0070C0"/>
                </a:solidFill>
              </a:rPr>
              <a:t>Enter Web Address for ESS into your browser.</a:t>
            </a:r>
            <a:endParaRPr lang="en-US" sz="1600" dirty="0">
              <a:solidFill>
                <a:srgbClr val="0070C0"/>
              </a:solidFill>
            </a:endParaRPr>
          </a:p>
        </p:txBody>
      </p:sp>
      <p:sp>
        <p:nvSpPr>
          <p:cNvPr id="13" name="Right Arrow 12"/>
          <p:cNvSpPr/>
          <p:nvPr/>
        </p:nvSpPr>
        <p:spPr>
          <a:xfrm rot="16200000">
            <a:off x="2282473" y="2346305"/>
            <a:ext cx="568923" cy="99637"/>
          </a:xfrm>
          <a:prstGeom prst="rightArrow">
            <a:avLst>
              <a:gd name="adj1" fmla="val 80591"/>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736192" y="3508143"/>
            <a:ext cx="3096344" cy="830997"/>
          </a:xfrm>
          <a:prstGeom prst="rect">
            <a:avLst/>
          </a:prstGeom>
          <a:noFill/>
        </p:spPr>
        <p:txBody>
          <a:bodyPr wrap="square" rtlCol="0">
            <a:spAutoFit/>
          </a:bodyPr>
          <a:lstStyle/>
          <a:p>
            <a:r>
              <a:rPr lang="en-US" sz="1600" dirty="0" smtClean="0">
                <a:solidFill>
                  <a:srgbClr val="0070C0"/>
                </a:solidFill>
              </a:rPr>
              <a:t>Everyone must register as a user for ESS using their social security number and employee number.  </a:t>
            </a:r>
            <a:endParaRPr lang="en-US" sz="1600" dirty="0">
              <a:solidFill>
                <a:srgbClr val="0070C0"/>
              </a:solidFill>
            </a:endParaRPr>
          </a:p>
        </p:txBody>
      </p:sp>
      <p:sp>
        <p:nvSpPr>
          <p:cNvPr id="19" name="Right Arrow 18"/>
          <p:cNvSpPr/>
          <p:nvPr/>
        </p:nvSpPr>
        <p:spPr>
          <a:xfrm rot="16200000">
            <a:off x="7197757" y="2940575"/>
            <a:ext cx="943240" cy="1918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2843808" y="4178854"/>
            <a:ext cx="1348929" cy="143957"/>
          </a:xfrm>
          <a:prstGeom prst="rect">
            <a:avLst/>
          </a:prstGeom>
        </p:spPr>
      </p:pic>
    </p:spTree>
    <p:extLst>
      <p:ext uri="{BB962C8B-B14F-4D97-AF65-F5344CB8AC3E}">
        <p14:creationId xmlns:p14="http://schemas.microsoft.com/office/powerpoint/2010/main" val="231010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640960" cy="778098"/>
          </a:xfrm>
        </p:spPr>
        <p:txBody>
          <a:bodyPr>
            <a:normAutofit/>
          </a:bodyPr>
          <a:lstStyle/>
          <a:p>
            <a:r>
              <a:rPr lang="en-US" sz="1700" dirty="0" smtClean="0"/>
              <a:t>Employee can view and print their current leave balances.   The leave earned and used are reflective of the last completed payroll.</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Balance</a:t>
            </a:r>
            <a:endParaRPr lang="fr-CA" sz="4000" b="1" i="1" dirty="0">
              <a:solidFill>
                <a:prstClr val="white"/>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8064896" cy="28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331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424936" cy="778098"/>
          </a:xfrm>
        </p:spPr>
        <p:txBody>
          <a:bodyPr>
            <a:normAutofit/>
          </a:bodyPr>
          <a:lstStyle/>
          <a:p>
            <a:r>
              <a:rPr lang="en-US" sz="1700" dirty="0" smtClean="0"/>
              <a:t>Employee can view and print their detail leave history for a specific date range. </a:t>
            </a:r>
            <a:r>
              <a:rPr lang="en-US" sz="1700" dirty="0"/>
              <a:t> </a:t>
            </a:r>
            <a:r>
              <a:rPr lang="en-US" sz="1700" dirty="0" smtClean="0"/>
              <a:t>Leave adjustment are displayed with the notes that related to the leave adjustment.  </a:t>
            </a:r>
            <a:endParaRPr lang="en-US" sz="17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Leave History</a:t>
            </a:r>
            <a:endParaRPr lang="fr-CA" sz="4000" b="1" i="1" dirty="0">
              <a:solidFill>
                <a:prstClr val="white"/>
              </a:solidFill>
            </a:endParaRPr>
          </a:p>
        </p:txBody>
      </p:sp>
      <p:pic>
        <p:nvPicPr>
          <p:cNvPr id="3" name="Picture 2"/>
          <p:cNvPicPr>
            <a:picLocks noChangeAspect="1"/>
          </p:cNvPicPr>
          <p:nvPr/>
        </p:nvPicPr>
        <p:blipFill>
          <a:blip r:embed="rId3"/>
          <a:stretch>
            <a:fillRect/>
          </a:stretch>
        </p:blipFill>
        <p:spPr>
          <a:xfrm>
            <a:off x="971600" y="2276872"/>
            <a:ext cx="7305539" cy="3456384"/>
          </a:xfrm>
          <a:prstGeom prst="rect">
            <a:avLst/>
          </a:prstGeom>
        </p:spPr>
      </p:pic>
    </p:spTree>
    <p:extLst>
      <p:ext uri="{BB962C8B-B14F-4D97-AF65-F5344CB8AC3E}">
        <p14:creationId xmlns:p14="http://schemas.microsoft.com/office/powerpoint/2010/main" val="797475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smtClean="0"/>
              <a:t>Documents menu allows the employee to view company documents or the employee’s personal documents. </a:t>
            </a:r>
            <a:r>
              <a:rPr lang="en-US" sz="1800" dirty="0"/>
              <a:t> </a:t>
            </a:r>
            <a:r>
              <a:rPr lang="en-US" sz="1800" dirty="0" smtClean="0"/>
              <a:t>The Electronic Forms Agreement will be available in the menu IF your district is using this option.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smtClean="0">
                <a:solidFill>
                  <a:prstClr val="white"/>
                </a:solidFill>
              </a:rPr>
              <a:t>Employee Self Service–Documents</a:t>
            </a:r>
            <a:endParaRPr lang="fr-CA" sz="3400" b="1" i="1" dirty="0">
              <a:solidFill>
                <a:prstClr val="white"/>
              </a:solidFill>
            </a:endParaRPr>
          </a:p>
        </p:txBody>
      </p:sp>
      <p:pic>
        <p:nvPicPr>
          <p:cNvPr id="6" name="Picture 5"/>
          <p:cNvPicPr>
            <a:picLocks noChangeAspect="1"/>
          </p:cNvPicPr>
          <p:nvPr/>
        </p:nvPicPr>
        <p:blipFill>
          <a:blip r:embed="rId2"/>
          <a:stretch>
            <a:fillRect/>
          </a:stretch>
        </p:blipFill>
        <p:spPr>
          <a:xfrm>
            <a:off x="2895600" y="2519362"/>
            <a:ext cx="3352800" cy="1819275"/>
          </a:xfrm>
          <a:prstGeom prst="rect">
            <a:avLst/>
          </a:prstGeom>
        </p:spPr>
      </p:pic>
      <p:sp>
        <p:nvSpPr>
          <p:cNvPr id="7" name="Rounded Rectangle 6"/>
          <p:cNvSpPr/>
          <p:nvPr/>
        </p:nvSpPr>
        <p:spPr>
          <a:xfrm>
            <a:off x="3635896" y="3140968"/>
            <a:ext cx="2376264" cy="100811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71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smtClean="0"/>
              <a:t>View Company Documents allows employees view and print any documents uploaded by the Document Administrator.  This is a great way to give employee access to Policy and Procedure Manuals, </a:t>
            </a:r>
            <a:r>
              <a:rPr lang="en-US" sz="1800" dirty="0"/>
              <a:t>r</a:t>
            </a:r>
            <a:r>
              <a:rPr lang="en-US" sz="1800" dirty="0" smtClean="0"/>
              <a:t>etirement documents, and Open Enrollment documents.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smtClean="0">
                <a:solidFill>
                  <a:prstClr val="white"/>
                </a:solidFill>
              </a:rPr>
              <a:t>Employee Self Service–View Company Documents</a:t>
            </a:r>
            <a:endParaRPr lang="fr-CA" sz="3400" b="1" i="1" dirty="0">
              <a:solidFill>
                <a:prstClr val="white"/>
              </a:solidFill>
            </a:endParaRPr>
          </a:p>
        </p:txBody>
      </p:sp>
      <p:pic>
        <p:nvPicPr>
          <p:cNvPr id="6" name="Picture 5"/>
          <p:cNvPicPr>
            <a:picLocks noChangeAspect="1"/>
          </p:cNvPicPr>
          <p:nvPr/>
        </p:nvPicPr>
        <p:blipFill>
          <a:blip r:embed="rId2"/>
          <a:stretch>
            <a:fillRect/>
          </a:stretch>
        </p:blipFill>
        <p:spPr>
          <a:xfrm>
            <a:off x="1979712" y="2636912"/>
            <a:ext cx="5112568" cy="2678975"/>
          </a:xfrm>
          <a:prstGeom prst="rect">
            <a:avLst/>
          </a:prstGeom>
        </p:spPr>
      </p:pic>
    </p:spTree>
    <p:extLst>
      <p:ext uri="{BB962C8B-B14F-4D97-AF65-F5344CB8AC3E}">
        <p14:creationId xmlns:p14="http://schemas.microsoft.com/office/powerpoint/2010/main" val="1413000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Employee can view and print documents that their District has placed in Company Documents by clicking the category and selecting the document.</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Service–View Company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646" y="2143566"/>
            <a:ext cx="6084676" cy="306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470745" y="2996952"/>
            <a:ext cx="936104" cy="3289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406849" y="3226097"/>
            <a:ext cx="1661095" cy="89590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661699"/>
            <a:ext cx="3312368" cy="2420269"/>
          </a:xfrm>
          <a:prstGeom prst="rect">
            <a:avLst/>
          </a:prstGeom>
          <a:noFill/>
          <a:ln w="9525">
            <a:solidFill>
              <a:srgbClr val="50AEC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854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Employee can view and print their detail check, W2, Truth In Salary or 1095C forms if these documents are available.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smtClean="0">
                <a:solidFill>
                  <a:prstClr val="white"/>
                </a:solidFill>
              </a:rPr>
              <a:t>Employee</a:t>
            </a:r>
            <a:r>
              <a:rPr lang="fr-CA" sz="3400" b="1" i="1" dirty="0" smtClean="0">
                <a:solidFill>
                  <a:prstClr val="white"/>
                </a:solidFill>
              </a:rPr>
              <a:t> </a:t>
            </a:r>
            <a:r>
              <a:rPr lang="fr-CA" sz="3400" b="1" i="1" dirty="0">
                <a:solidFill>
                  <a:prstClr val="white"/>
                </a:solidFill>
              </a:rPr>
              <a:t>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7" name="Picture 6"/>
          <p:cNvPicPr>
            <a:picLocks noChangeAspect="1"/>
          </p:cNvPicPr>
          <p:nvPr/>
        </p:nvPicPr>
        <p:blipFill>
          <a:blip r:embed="rId2"/>
          <a:stretch>
            <a:fillRect/>
          </a:stretch>
        </p:blipFill>
        <p:spPr>
          <a:xfrm>
            <a:off x="2094469" y="2802669"/>
            <a:ext cx="6001252" cy="1900733"/>
          </a:xfrm>
          <a:prstGeom prst="rect">
            <a:avLst/>
          </a:prstGeom>
        </p:spPr>
      </p:pic>
      <p:pic>
        <p:nvPicPr>
          <p:cNvPr id="8" name="Picture 7"/>
          <p:cNvPicPr>
            <a:picLocks noChangeAspect="1"/>
          </p:cNvPicPr>
          <p:nvPr/>
        </p:nvPicPr>
        <p:blipFill>
          <a:blip r:embed="rId3"/>
          <a:stretch>
            <a:fillRect/>
          </a:stretch>
        </p:blipFill>
        <p:spPr>
          <a:xfrm>
            <a:off x="742142" y="3426870"/>
            <a:ext cx="1093554" cy="792088"/>
          </a:xfrm>
          <a:prstGeom prst="rect">
            <a:avLst/>
          </a:prstGeom>
        </p:spPr>
      </p:pic>
      <p:cxnSp>
        <p:nvCxnSpPr>
          <p:cNvPr id="9" name="Straight Arrow Connector 8"/>
          <p:cNvCxnSpPr/>
          <p:nvPr/>
        </p:nvCxnSpPr>
        <p:spPr>
          <a:xfrm flipH="1">
            <a:off x="1713055" y="3456586"/>
            <a:ext cx="504056" cy="324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462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smtClean="0"/>
              <a:t>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7" name="Picture 6"/>
          <p:cNvPicPr>
            <a:picLocks noChangeAspect="1"/>
          </p:cNvPicPr>
          <p:nvPr/>
        </p:nvPicPr>
        <p:blipFill>
          <a:blip r:embed="rId2"/>
          <a:stretch>
            <a:fillRect/>
          </a:stretch>
        </p:blipFill>
        <p:spPr>
          <a:xfrm>
            <a:off x="1468320" y="2276872"/>
            <a:ext cx="5919327" cy="3088685"/>
          </a:xfrm>
          <a:prstGeom prst="rect">
            <a:avLst/>
          </a:prstGeom>
        </p:spPr>
      </p:pic>
      <p:pic>
        <p:nvPicPr>
          <p:cNvPr id="8" name="Picture 7"/>
          <p:cNvPicPr>
            <a:picLocks noChangeAspect="1"/>
          </p:cNvPicPr>
          <p:nvPr/>
        </p:nvPicPr>
        <p:blipFill>
          <a:blip r:embed="rId3"/>
          <a:stretch>
            <a:fillRect/>
          </a:stretch>
        </p:blipFill>
        <p:spPr>
          <a:xfrm>
            <a:off x="3923928" y="4683424"/>
            <a:ext cx="3234168" cy="2117375"/>
          </a:xfrm>
          <a:prstGeom prst="rect">
            <a:avLst/>
          </a:prstGeom>
          <a:ln>
            <a:solidFill>
              <a:schemeClr val="tx1"/>
            </a:solidFill>
          </a:ln>
        </p:spPr>
      </p:pic>
      <p:cxnSp>
        <p:nvCxnSpPr>
          <p:cNvPr id="10" name="Straight Arrow Connector 9"/>
          <p:cNvCxnSpPr/>
          <p:nvPr/>
        </p:nvCxnSpPr>
        <p:spPr>
          <a:xfrm flipV="1">
            <a:off x="1940040" y="5013176"/>
            <a:ext cx="201622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86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smtClean="0"/>
              <a:t>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5" name="Picture 4"/>
          <p:cNvPicPr>
            <a:picLocks noChangeAspect="1"/>
          </p:cNvPicPr>
          <p:nvPr/>
        </p:nvPicPr>
        <p:blipFill>
          <a:blip r:embed="rId2"/>
          <a:stretch>
            <a:fillRect/>
          </a:stretch>
        </p:blipFill>
        <p:spPr>
          <a:xfrm>
            <a:off x="2127705" y="2564904"/>
            <a:ext cx="4932064" cy="2016224"/>
          </a:xfrm>
          <a:prstGeom prst="rect">
            <a:avLst/>
          </a:prstGeom>
        </p:spPr>
      </p:pic>
      <p:cxnSp>
        <p:nvCxnSpPr>
          <p:cNvPr id="11" name="Straight Arrow Connector 10"/>
          <p:cNvCxnSpPr/>
          <p:nvPr/>
        </p:nvCxnSpPr>
        <p:spPr>
          <a:xfrm>
            <a:off x="2555776" y="4228957"/>
            <a:ext cx="1620180" cy="100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56" y="4365089"/>
            <a:ext cx="3114588" cy="2380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196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smtClean="0"/>
              <a:t>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6" name="Picture 5"/>
          <p:cNvPicPr>
            <a:picLocks noChangeAspect="1"/>
          </p:cNvPicPr>
          <p:nvPr/>
        </p:nvPicPr>
        <p:blipFill>
          <a:blip r:embed="rId2"/>
          <a:stretch>
            <a:fillRect/>
          </a:stretch>
        </p:blipFill>
        <p:spPr>
          <a:xfrm>
            <a:off x="1403648" y="2329921"/>
            <a:ext cx="6048672" cy="1777387"/>
          </a:xfrm>
          <a:prstGeom prst="rect">
            <a:avLst/>
          </a:prstGeom>
        </p:spPr>
      </p:pic>
      <p:pic>
        <p:nvPicPr>
          <p:cNvPr id="7" name="Picture 6"/>
          <p:cNvPicPr>
            <a:picLocks noChangeAspect="1"/>
          </p:cNvPicPr>
          <p:nvPr/>
        </p:nvPicPr>
        <p:blipFill>
          <a:blip r:embed="rId3"/>
          <a:stretch>
            <a:fillRect/>
          </a:stretch>
        </p:blipFill>
        <p:spPr>
          <a:xfrm>
            <a:off x="3361391" y="4113484"/>
            <a:ext cx="2421217" cy="2641753"/>
          </a:xfrm>
          <a:prstGeom prst="rect">
            <a:avLst/>
          </a:prstGeom>
        </p:spPr>
      </p:pic>
      <p:cxnSp>
        <p:nvCxnSpPr>
          <p:cNvPr id="9" name="Straight Arrow Connector 8"/>
          <p:cNvCxnSpPr/>
          <p:nvPr/>
        </p:nvCxnSpPr>
        <p:spPr>
          <a:xfrm>
            <a:off x="1979712" y="4005064"/>
            <a:ext cx="1296144"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79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smtClean="0"/>
              <a:t>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a:t>
            </a:r>
            <a:endParaRPr lang="en-US" dirty="0"/>
          </a:p>
        </p:txBody>
      </p:sp>
      <p:pic>
        <p:nvPicPr>
          <p:cNvPr id="5" name="Picture 4"/>
          <p:cNvPicPr>
            <a:picLocks noChangeAspect="1"/>
          </p:cNvPicPr>
          <p:nvPr/>
        </p:nvPicPr>
        <p:blipFill>
          <a:blip r:embed="rId2"/>
          <a:stretch>
            <a:fillRect/>
          </a:stretch>
        </p:blipFill>
        <p:spPr>
          <a:xfrm>
            <a:off x="1331640" y="2451558"/>
            <a:ext cx="6636618" cy="1961380"/>
          </a:xfrm>
          <a:prstGeom prst="rect">
            <a:avLst/>
          </a:prstGeom>
        </p:spPr>
      </p:pic>
      <p:cxnSp>
        <p:nvCxnSpPr>
          <p:cNvPr id="10" name="Straight Arrow Connector 9"/>
          <p:cNvCxnSpPr/>
          <p:nvPr/>
        </p:nvCxnSpPr>
        <p:spPr>
          <a:xfrm>
            <a:off x="2267744" y="4241238"/>
            <a:ext cx="1246047" cy="636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513791" y="4559391"/>
            <a:ext cx="3402211" cy="2032193"/>
          </a:xfrm>
          <a:prstGeom prst="rect">
            <a:avLst/>
          </a:prstGeom>
          <a:ln>
            <a:solidFill>
              <a:schemeClr val="tx1"/>
            </a:solidFill>
          </a:ln>
        </p:spPr>
      </p:pic>
    </p:spTree>
    <p:extLst>
      <p:ext uri="{BB962C8B-B14F-4D97-AF65-F5344CB8AC3E}">
        <p14:creationId xmlns:p14="http://schemas.microsoft.com/office/powerpoint/2010/main" val="181904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a:bodyPr>
          <a:lstStyle/>
          <a:p>
            <a:r>
              <a:rPr lang="en-US" sz="2000" dirty="0" smtClean="0"/>
              <a:t>All employees must create an account in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5" name="TextBox 4"/>
          <p:cNvSpPr txBox="1"/>
          <p:nvPr/>
        </p:nvSpPr>
        <p:spPr>
          <a:xfrm>
            <a:off x="5796136" y="2348880"/>
            <a:ext cx="2713856" cy="3354765"/>
          </a:xfrm>
          <a:prstGeom prst="rect">
            <a:avLst/>
          </a:prstGeom>
          <a:noFill/>
        </p:spPr>
        <p:txBody>
          <a:bodyPr wrap="square" rtlCol="0">
            <a:spAutoFit/>
          </a:bodyPr>
          <a:lstStyle/>
          <a:p>
            <a:r>
              <a:rPr lang="en-US" sz="1400" dirty="0" smtClean="0">
                <a:solidFill>
                  <a:srgbClr val="0070C0"/>
                </a:solidFill>
              </a:rPr>
              <a:t>Employee chooses their own User Name and Password.  User name should not contain any special characters or spaces.  </a:t>
            </a:r>
          </a:p>
          <a:p>
            <a:endParaRPr lang="en-US" sz="1600" dirty="0" smtClean="0">
              <a:solidFill>
                <a:srgbClr val="0070C0"/>
              </a:solidFill>
            </a:endParaRPr>
          </a:p>
          <a:p>
            <a:r>
              <a:rPr lang="en-US" sz="1400" dirty="0" smtClean="0">
                <a:solidFill>
                  <a:srgbClr val="0070C0"/>
                </a:solidFill>
              </a:rPr>
              <a:t>Social Security Number and Employee Number combination is validated in the payroll system. </a:t>
            </a:r>
          </a:p>
          <a:p>
            <a:endParaRPr lang="en-US" sz="1400" dirty="0">
              <a:solidFill>
                <a:srgbClr val="0070C0"/>
              </a:solidFill>
            </a:endParaRPr>
          </a:p>
          <a:p>
            <a:r>
              <a:rPr lang="en-US" sz="1400" dirty="0" smtClean="0">
                <a:solidFill>
                  <a:srgbClr val="0070C0"/>
                </a:solidFill>
              </a:rPr>
              <a:t>Email address will be used to send all notifications from ESS.  This does NOT have to be a school district assigned email address.  It may be an employee’s personal email address.</a:t>
            </a:r>
            <a:endParaRPr lang="en-US" sz="1400" dirty="0">
              <a:solidFill>
                <a:srgbClr val="0070C0"/>
              </a:solidFill>
            </a:endParaRP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4824536" cy="4187013"/>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3374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smtClean="0"/>
              <a:t>Employee can change their choice for tax form delivery by selecting the option and save.  Districts can also require that the Agreement be signed by all employees on initial login to ESS.  This option may not be used by all districts.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200" b="1" i="1" dirty="0">
                <a:solidFill>
                  <a:prstClr val="white"/>
                </a:solidFill>
              </a:rPr>
              <a:t>Employee Self </a:t>
            </a:r>
            <a:r>
              <a:rPr lang="fr-CA" sz="3200" b="1" i="1" dirty="0" smtClean="0">
                <a:solidFill>
                  <a:prstClr val="white"/>
                </a:solidFill>
              </a:rPr>
              <a:t>Service - </a:t>
            </a:r>
            <a:r>
              <a:rPr lang="en-US" sz="3200" b="1" i="1" dirty="0"/>
              <a:t>Electronic Form </a:t>
            </a:r>
            <a:r>
              <a:rPr lang="en-US" sz="3200" b="1" i="1" dirty="0" smtClean="0"/>
              <a:t>Agreement</a:t>
            </a:r>
            <a:endParaRPr lang="en-US" sz="3200" b="1" i="1" dirty="0"/>
          </a:p>
        </p:txBody>
      </p:sp>
      <p:pic>
        <p:nvPicPr>
          <p:cNvPr id="5" name="Picture 4"/>
          <p:cNvPicPr>
            <a:picLocks noChangeAspect="1"/>
          </p:cNvPicPr>
          <p:nvPr/>
        </p:nvPicPr>
        <p:blipFill>
          <a:blip r:embed="rId2"/>
          <a:stretch>
            <a:fillRect/>
          </a:stretch>
        </p:blipFill>
        <p:spPr>
          <a:xfrm>
            <a:off x="1619672" y="2348880"/>
            <a:ext cx="6781794" cy="3009777"/>
          </a:xfrm>
          <a:prstGeom prst="rect">
            <a:avLst/>
          </a:prstGeom>
          <a:ln>
            <a:solidFill>
              <a:srgbClr val="B0DAE6"/>
            </a:solidFill>
          </a:ln>
        </p:spPr>
      </p:pic>
      <p:sp>
        <p:nvSpPr>
          <p:cNvPr id="3" name="TextBox 2"/>
          <p:cNvSpPr txBox="1"/>
          <p:nvPr/>
        </p:nvSpPr>
        <p:spPr>
          <a:xfrm>
            <a:off x="3707904" y="3356992"/>
            <a:ext cx="3024336" cy="369332"/>
          </a:xfrm>
          <a:prstGeom prst="rect">
            <a:avLst/>
          </a:prstGeom>
          <a:noFill/>
        </p:spPr>
        <p:txBody>
          <a:bodyPr wrap="square" rtlCol="0">
            <a:spAutoFit/>
          </a:bodyPr>
          <a:lstStyle/>
          <a:p>
            <a:r>
              <a:rPr lang="en-US" dirty="0" smtClean="0">
                <a:solidFill>
                  <a:srgbClr val="B0DAE6"/>
                </a:solidFill>
              </a:rPr>
              <a:t>Example Text Only</a:t>
            </a:r>
            <a:endParaRPr lang="en-US" dirty="0">
              <a:solidFill>
                <a:srgbClr val="B0DAE6"/>
              </a:solidFill>
            </a:endParaRPr>
          </a:p>
        </p:txBody>
      </p:sp>
    </p:spTree>
    <p:extLst>
      <p:ext uri="{BB962C8B-B14F-4D97-AF65-F5344CB8AC3E}">
        <p14:creationId xmlns:p14="http://schemas.microsoft.com/office/powerpoint/2010/main" val="2854989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smtClean="0"/>
              <a:t>The </a:t>
            </a:r>
            <a:r>
              <a:rPr lang="en-US" sz="1800" i="1" dirty="0" smtClean="0"/>
              <a:t>About ESS</a:t>
            </a:r>
            <a:r>
              <a:rPr lang="en-US" sz="1800" dirty="0" smtClean="0"/>
              <a:t> Menu option identifies the Product Version and the District.  The District’s contact information for Employee Self Service can also be displayed here.</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a:t>
            </a:r>
            <a:r>
              <a:rPr lang="fr-CA" sz="4000" b="1" i="1" dirty="0" smtClean="0">
                <a:solidFill>
                  <a:prstClr val="white"/>
                </a:solidFill>
              </a:rPr>
              <a:t>Service – About ESS</a:t>
            </a:r>
            <a:endParaRPr lang="fr-CA" sz="4000" b="1" i="1" dirty="0">
              <a:solidFill>
                <a:prstClr val="white"/>
              </a:solidFill>
            </a:endParaRPr>
          </a:p>
        </p:txBody>
      </p:sp>
      <p:pic>
        <p:nvPicPr>
          <p:cNvPr id="8" name="Picture 7"/>
          <p:cNvPicPr>
            <a:picLocks noChangeAspect="1"/>
          </p:cNvPicPr>
          <p:nvPr/>
        </p:nvPicPr>
        <p:blipFill>
          <a:blip r:embed="rId2"/>
          <a:stretch>
            <a:fillRect/>
          </a:stretch>
        </p:blipFill>
        <p:spPr>
          <a:xfrm>
            <a:off x="3491879" y="1856611"/>
            <a:ext cx="1800201" cy="714686"/>
          </a:xfrm>
          <a:prstGeom prst="rect">
            <a:avLst/>
          </a:prstGeom>
        </p:spPr>
      </p:pic>
      <p:pic>
        <p:nvPicPr>
          <p:cNvPr id="3" name="Picture 2"/>
          <p:cNvPicPr>
            <a:picLocks noChangeAspect="1"/>
          </p:cNvPicPr>
          <p:nvPr/>
        </p:nvPicPr>
        <p:blipFill>
          <a:blip r:embed="rId3"/>
          <a:stretch>
            <a:fillRect/>
          </a:stretch>
        </p:blipFill>
        <p:spPr>
          <a:xfrm>
            <a:off x="1475656" y="3429000"/>
            <a:ext cx="6363280" cy="2520170"/>
          </a:xfrm>
          <a:prstGeom prst="rect">
            <a:avLst/>
          </a:prstGeom>
        </p:spPr>
      </p:pic>
      <p:sp>
        <p:nvSpPr>
          <p:cNvPr id="10" name="Rectangle 9"/>
          <p:cNvSpPr/>
          <p:nvPr/>
        </p:nvSpPr>
        <p:spPr>
          <a:xfrm>
            <a:off x="1495585" y="5420119"/>
            <a:ext cx="6264696" cy="36004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7664" y="4149080"/>
            <a:ext cx="2736304" cy="59335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48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41906"/>
            <a:ext cx="8568952" cy="778098"/>
          </a:xfrm>
        </p:spPr>
        <p:txBody>
          <a:bodyPr>
            <a:normAutofit/>
          </a:bodyPr>
          <a:lstStyle/>
          <a:p>
            <a:r>
              <a:rPr lang="en-US" sz="1800" dirty="0" smtClean="0"/>
              <a:t>An employee can manage their ESS account by clicking on their user name in the toolbar.</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Manage Account</a:t>
            </a:r>
            <a:endParaRPr lang="fr-CA" sz="3600" b="1" i="1" dirty="0">
              <a:solidFill>
                <a:prstClr val="white"/>
              </a:solidFill>
            </a:endParaRPr>
          </a:p>
        </p:txBody>
      </p:sp>
      <p:pic>
        <p:nvPicPr>
          <p:cNvPr id="3" name="Picture 2"/>
          <p:cNvPicPr>
            <a:picLocks noChangeAspect="1"/>
          </p:cNvPicPr>
          <p:nvPr/>
        </p:nvPicPr>
        <p:blipFill>
          <a:blip r:embed="rId3"/>
          <a:stretch>
            <a:fillRect/>
          </a:stretch>
        </p:blipFill>
        <p:spPr>
          <a:xfrm>
            <a:off x="1907704" y="1365875"/>
            <a:ext cx="6076950" cy="5447501"/>
          </a:xfrm>
          <a:prstGeom prst="rect">
            <a:avLst/>
          </a:prstGeom>
        </p:spPr>
      </p:pic>
      <p:sp>
        <p:nvSpPr>
          <p:cNvPr id="13" name="Oval 12"/>
          <p:cNvSpPr/>
          <p:nvPr/>
        </p:nvSpPr>
        <p:spPr>
          <a:xfrm>
            <a:off x="6804248" y="1378714"/>
            <a:ext cx="648072" cy="250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7236296" y="1628800"/>
            <a:ext cx="0" cy="4320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57986" y="3501008"/>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57986" y="5157192"/>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57986" y="6168067"/>
            <a:ext cx="4187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49730" y="2009976"/>
            <a:ext cx="3199621" cy="4524315"/>
          </a:xfrm>
          <a:prstGeom prst="rect">
            <a:avLst/>
          </a:prstGeom>
          <a:noFill/>
        </p:spPr>
        <p:txBody>
          <a:bodyPr wrap="square" rtlCol="0">
            <a:spAutoFit/>
          </a:bodyPr>
          <a:lstStyle/>
          <a:p>
            <a:r>
              <a:rPr lang="en-US" sz="1600" dirty="0" smtClean="0">
                <a:solidFill>
                  <a:srgbClr val="0070C0"/>
                </a:solidFill>
              </a:rPr>
              <a:t>Employee clicks on their user name to manage their account. </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their password by entering their current password and the new password. </a:t>
            </a:r>
          </a:p>
          <a:p>
            <a:endParaRPr lang="en-US" sz="1600" dirty="0" smtClean="0">
              <a:solidFill>
                <a:srgbClr val="0070C0"/>
              </a:solidFill>
            </a:endParaRP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change the name  and email address associated with their ESS account.</a:t>
            </a:r>
          </a:p>
          <a:p>
            <a:endParaRPr lang="en-US" sz="1600" dirty="0" smtClean="0">
              <a:solidFill>
                <a:srgbClr val="0070C0"/>
              </a:solidFill>
            </a:endParaRPr>
          </a:p>
          <a:p>
            <a:endParaRPr lang="en-US" sz="1600" dirty="0">
              <a:solidFill>
                <a:srgbClr val="0070C0"/>
              </a:solidFill>
            </a:endParaRPr>
          </a:p>
          <a:p>
            <a:r>
              <a:rPr lang="en-US" sz="1600" dirty="0" smtClean="0">
                <a:solidFill>
                  <a:srgbClr val="0070C0"/>
                </a:solidFill>
              </a:rPr>
              <a:t>The employee can choose not to receive email alerts for requests and approvals in ESS.</a:t>
            </a:r>
            <a:endParaRPr lang="en-US" sz="1600" dirty="0">
              <a:solidFill>
                <a:srgbClr val="0070C0"/>
              </a:solidFill>
            </a:endParaRPr>
          </a:p>
        </p:txBody>
      </p:sp>
    </p:spTree>
    <p:extLst>
      <p:ext uri="{BB962C8B-B14F-4D97-AF65-F5344CB8AC3E}">
        <p14:creationId xmlns:p14="http://schemas.microsoft.com/office/powerpoint/2010/main" val="1853872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906"/>
            <a:ext cx="8964488" cy="778098"/>
          </a:xfrm>
        </p:spPr>
        <p:txBody>
          <a:bodyPr>
            <a:normAutofit fontScale="90000"/>
          </a:bodyPr>
          <a:lstStyle/>
          <a:p>
            <a:r>
              <a:rPr lang="en-US" sz="1800" dirty="0" smtClean="0"/>
              <a:t>Any changes made in Manage Account must be validated with a PIN that is emailed to the employee’s ESS email.  Once the valid PIN is entered and submitted, the changes to the employee’s account will be saved. </a:t>
            </a:r>
            <a:endParaRPr lang="en-US" sz="1800" dirty="0"/>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a:t>
            </a:r>
            <a:r>
              <a:rPr lang="fr-CA" sz="3600" b="1" i="1" dirty="0" smtClean="0">
                <a:solidFill>
                  <a:prstClr val="white"/>
                </a:solidFill>
              </a:rPr>
              <a:t>Service – Manage Account</a:t>
            </a:r>
            <a:endParaRPr lang="fr-CA" sz="3600" b="1" i="1" dirty="0">
              <a:solidFill>
                <a:prstClr val="white"/>
              </a:solidFill>
            </a:endParaRPr>
          </a:p>
        </p:txBody>
      </p:sp>
      <p:pic>
        <p:nvPicPr>
          <p:cNvPr id="3" name="Picture 2"/>
          <p:cNvPicPr>
            <a:picLocks noChangeAspect="1"/>
          </p:cNvPicPr>
          <p:nvPr/>
        </p:nvPicPr>
        <p:blipFill>
          <a:blip r:embed="rId3"/>
          <a:stretch>
            <a:fillRect/>
          </a:stretch>
        </p:blipFill>
        <p:spPr>
          <a:xfrm>
            <a:off x="899592" y="1520004"/>
            <a:ext cx="6076950" cy="5196257"/>
          </a:xfrm>
          <a:prstGeom prst="rect">
            <a:avLst/>
          </a:prstGeom>
        </p:spPr>
      </p:pic>
      <p:cxnSp>
        <p:nvCxnSpPr>
          <p:cNvPr id="24" name="Straight Arrow Connector 23"/>
          <p:cNvCxnSpPr/>
          <p:nvPr/>
        </p:nvCxnSpPr>
        <p:spPr>
          <a:xfrm>
            <a:off x="1835696" y="2708920"/>
            <a:ext cx="10081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915816" y="2191512"/>
            <a:ext cx="2429446" cy="1315336"/>
          </a:xfrm>
          <a:prstGeom prst="rect">
            <a:avLst/>
          </a:prstGeom>
          <a:ln>
            <a:solidFill>
              <a:srgbClr val="50AEC8"/>
            </a:solidFill>
          </a:ln>
        </p:spPr>
      </p:pic>
      <p:pic>
        <p:nvPicPr>
          <p:cNvPr id="9" name="Picture 8"/>
          <p:cNvPicPr>
            <a:picLocks noChangeAspect="1"/>
          </p:cNvPicPr>
          <p:nvPr/>
        </p:nvPicPr>
        <p:blipFill>
          <a:blip r:embed="rId5"/>
          <a:stretch>
            <a:fillRect/>
          </a:stretch>
        </p:blipFill>
        <p:spPr>
          <a:xfrm>
            <a:off x="4139952" y="3933056"/>
            <a:ext cx="2550975" cy="1087803"/>
          </a:xfrm>
          <a:prstGeom prst="rect">
            <a:avLst/>
          </a:prstGeom>
          <a:ln>
            <a:solidFill>
              <a:srgbClr val="50AEC8"/>
            </a:solidFill>
          </a:ln>
        </p:spPr>
      </p:pic>
    </p:spTree>
    <p:extLst>
      <p:ext uri="{BB962C8B-B14F-4D97-AF65-F5344CB8AC3E}">
        <p14:creationId xmlns:p14="http://schemas.microsoft.com/office/powerpoint/2010/main" val="125340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fontScale="90000"/>
          </a:bodyPr>
          <a:lstStyle/>
          <a:p>
            <a:r>
              <a:rPr lang="en-US" sz="2000" dirty="0" smtClean="0"/>
              <a:t>All employees must confirm their new ESS account before being allow access to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Register</a:t>
            </a:r>
            <a:endParaRPr lang="fr-CA" sz="4000" b="1" i="1" dirty="0">
              <a:solidFill>
                <a:prstClr val="white"/>
              </a:solidFill>
            </a:endParaRP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87524" y="5701272"/>
            <a:ext cx="8568952" cy="954107"/>
          </a:xfrm>
          <a:prstGeom prst="rect">
            <a:avLst/>
          </a:prstGeom>
          <a:noFill/>
        </p:spPr>
        <p:txBody>
          <a:bodyPr wrap="square" rtlCol="0">
            <a:spAutoFit/>
          </a:bodyPr>
          <a:lstStyle/>
          <a:p>
            <a:r>
              <a:rPr lang="en-US" sz="1400" dirty="0" smtClean="0">
                <a:solidFill>
                  <a:srgbClr val="0070C0"/>
                </a:solidFill>
              </a:rPr>
              <a:t>An email, with a confirmation link, will be sent to the email address the user provided when creating their account.  The email will also include a full confirmation link that can be copied and pasted into your browser.  User must use one of the confirmation link in the email to be confirmed as an authorized user for ESS.  </a:t>
            </a:r>
            <a:r>
              <a:rPr lang="en-US" sz="1400" dirty="0">
                <a:solidFill>
                  <a:srgbClr val="0070C0"/>
                </a:solidFill>
              </a:rPr>
              <a:t>Once the employee has been confirmed as a user, they can login in with their user name and password.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83512"/>
            <a:ext cx="4608513" cy="3999536"/>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1139921" y="5022276"/>
            <a:ext cx="822122" cy="27243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2024153" y="4299468"/>
            <a:ext cx="1707257" cy="939564"/>
          </a:xfrm>
          <a:prstGeom prst="rect">
            <a:avLst/>
          </a:prstGeom>
        </p:spPr>
      </p:pic>
      <p:sp>
        <p:nvSpPr>
          <p:cNvPr id="13" name="Right Arrow 12"/>
          <p:cNvSpPr/>
          <p:nvPr/>
        </p:nvSpPr>
        <p:spPr>
          <a:xfrm>
            <a:off x="3744800" y="4480094"/>
            <a:ext cx="545169" cy="2627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a:stretch>
            <a:fillRect/>
          </a:stretch>
        </p:blipFill>
        <p:spPr>
          <a:xfrm>
            <a:off x="4363006" y="2689955"/>
            <a:ext cx="4336217" cy="2052844"/>
          </a:xfrm>
          <a:prstGeom prst="rect">
            <a:avLst/>
          </a:prstGeom>
          <a:ln>
            <a:solidFill>
              <a:srgbClr val="3CA2BE"/>
            </a:solidFill>
          </a:ln>
        </p:spPr>
      </p:pic>
      <p:sp>
        <p:nvSpPr>
          <p:cNvPr id="9" name="Rectangle 8"/>
          <p:cNvSpPr/>
          <p:nvPr/>
        </p:nvSpPr>
        <p:spPr>
          <a:xfrm>
            <a:off x="4363006" y="3341322"/>
            <a:ext cx="934630"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63006" y="3798514"/>
            <a:ext cx="3636404" cy="44553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6922394" y="4807011"/>
            <a:ext cx="1826071" cy="755777"/>
          </a:xfrm>
          <a:prstGeom prst="rect">
            <a:avLst/>
          </a:prstGeom>
          <a:ln>
            <a:solidFill>
              <a:srgbClr val="3CA2BE"/>
            </a:solidFill>
          </a:ln>
        </p:spPr>
      </p:pic>
      <p:sp>
        <p:nvSpPr>
          <p:cNvPr id="17" name="Right Arrow 16"/>
          <p:cNvSpPr/>
          <p:nvPr/>
        </p:nvSpPr>
        <p:spPr>
          <a:xfrm rot="5400000">
            <a:off x="7858178" y="4403074"/>
            <a:ext cx="545169" cy="2627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879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i="1" dirty="0" smtClean="0"/>
              <a:t>Account Help </a:t>
            </a:r>
            <a:r>
              <a:rPr lang="en-US" sz="1800" dirty="0" smtClean="0"/>
              <a:t>allows the employee to recover their password.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pic>
        <p:nvPicPr>
          <p:cNvPr id="7" name="Picture 6"/>
          <p:cNvPicPr>
            <a:picLocks noChangeAspect="1"/>
          </p:cNvPicPr>
          <p:nvPr/>
        </p:nvPicPr>
        <p:blipFill>
          <a:blip r:embed="rId2"/>
          <a:stretch>
            <a:fillRect/>
          </a:stretch>
        </p:blipFill>
        <p:spPr>
          <a:xfrm>
            <a:off x="204147" y="1441960"/>
            <a:ext cx="6437929" cy="2142662"/>
          </a:xfrm>
          <a:prstGeom prst="rect">
            <a:avLst/>
          </a:prstGeom>
        </p:spPr>
      </p:pic>
      <p:sp>
        <p:nvSpPr>
          <p:cNvPr id="25" name="Right Arrow 24"/>
          <p:cNvSpPr/>
          <p:nvPr/>
        </p:nvSpPr>
        <p:spPr>
          <a:xfrm rot="16200000">
            <a:off x="5251708" y="1755049"/>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a:stretch>
            <a:fillRect/>
          </a:stretch>
        </p:blipFill>
        <p:spPr>
          <a:xfrm>
            <a:off x="457200" y="4232384"/>
            <a:ext cx="3526776" cy="1660028"/>
          </a:xfrm>
          <a:prstGeom prst="rect">
            <a:avLst/>
          </a:prstGeom>
          <a:ln>
            <a:solidFill>
              <a:srgbClr val="0000FF"/>
            </a:solidFill>
          </a:ln>
        </p:spPr>
      </p:pic>
      <p:sp>
        <p:nvSpPr>
          <p:cNvPr id="28" name="TextBox 27"/>
          <p:cNvSpPr txBox="1"/>
          <p:nvPr/>
        </p:nvSpPr>
        <p:spPr>
          <a:xfrm>
            <a:off x="3423112" y="1950632"/>
            <a:ext cx="5496767" cy="2246769"/>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Account Help </a:t>
            </a:r>
            <a:r>
              <a:rPr lang="en-US" sz="1400" dirty="0" smtClean="0">
                <a:solidFill>
                  <a:srgbClr val="0070C0"/>
                </a:solidFill>
              </a:rPr>
              <a:t>allows a registered employee to recover their password with the </a:t>
            </a:r>
            <a:r>
              <a:rPr lang="en-US" sz="1400" i="1" dirty="0" smtClean="0">
                <a:solidFill>
                  <a:srgbClr val="0070C0"/>
                </a:solidFill>
              </a:rPr>
              <a:t>Forgot Password</a:t>
            </a:r>
            <a:r>
              <a:rPr lang="en-US" sz="1400" dirty="0" smtClean="0">
                <a:solidFill>
                  <a:srgbClr val="0070C0"/>
                </a:solidFill>
              </a:rPr>
              <a:t> recovery.  The employee must enter their User Name or Employee Number and press the </a:t>
            </a:r>
            <a:r>
              <a:rPr lang="en-US" sz="1400" i="1" dirty="0" smtClean="0">
                <a:solidFill>
                  <a:srgbClr val="0070C0"/>
                </a:solidFill>
              </a:rPr>
              <a:t>Recover</a:t>
            </a:r>
            <a:r>
              <a:rPr lang="en-US" sz="1400" dirty="0" smtClean="0">
                <a:solidFill>
                  <a:srgbClr val="0070C0"/>
                </a:solidFill>
              </a:rPr>
              <a:t> button.  An email with a ‘reset password’ link will be sent to employee’s ESS email address.  Once the employee clicks on the link in the email, a computer generated password is assigned to their user name.  The employee will receive a message and a email with the new password.  The employee can then login with the new password.  The password can be changed (instructions on page 40).  The </a:t>
            </a:r>
            <a:r>
              <a:rPr lang="en-US" sz="1400" i="1" dirty="0">
                <a:solidFill>
                  <a:srgbClr val="0070C0"/>
                </a:solidFill>
              </a:rPr>
              <a:t>Forgot </a:t>
            </a:r>
            <a:r>
              <a:rPr lang="en-US" sz="1400" i="1" dirty="0" smtClean="0">
                <a:solidFill>
                  <a:srgbClr val="0070C0"/>
                </a:solidFill>
              </a:rPr>
              <a:t>Password</a:t>
            </a:r>
            <a:r>
              <a:rPr lang="en-US" sz="1400" dirty="0" smtClean="0">
                <a:solidFill>
                  <a:srgbClr val="0070C0"/>
                </a:solidFill>
              </a:rPr>
              <a:t> will not work if the employee’s account has not been confirmed (see previous screen). </a:t>
            </a:r>
            <a:endParaRPr lang="en-US" sz="1400" dirty="0">
              <a:solidFill>
                <a:srgbClr val="0070C0"/>
              </a:solidFill>
            </a:endParaRPr>
          </a:p>
        </p:txBody>
      </p:sp>
      <p:pic>
        <p:nvPicPr>
          <p:cNvPr id="30" name="Picture 29"/>
          <p:cNvPicPr>
            <a:picLocks noChangeAspect="1"/>
          </p:cNvPicPr>
          <p:nvPr/>
        </p:nvPicPr>
        <p:blipFill>
          <a:blip r:embed="rId4"/>
          <a:stretch>
            <a:fillRect/>
          </a:stretch>
        </p:blipFill>
        <p:spPr>
          <a:xfrm>
            <a:off x="4355975" y="4302450"/>
            <a:ext cx="2844593" cy="911080"/>
          </a:xfrm>
          <a:prstGeom prst="rect">
            <a:avLst/>
          </a:prstGeom>
          <a:ln>
            <a:solidFill>
              <a:srgbClr val="0000FF"/>
            </a:solidFill>
          </a:ln>
        </p:spPr>
      </p:pic>
      <p:pic>
        <p:nvPicPr>
          <p:cNvPr id="8" name="Picture 7"/>
          <p:cNvPicPr>
            <a:picLocks noChangeAspect="1"/>
          </p:cNvPicPr>
          <p:nvPr/>
        </p:nvPicPr>
        <p:blipFill>
          <a:blip r:embed="rId5"/>
          <a:stretch>
            <a:fillRect/>
          </a:stretch>
        </p:blipFill>
        <p:spPr>
          <a:xfrm>
            <a:off x="5148064" y="5045195"/>
            <a:ext cx="3284528" cy="1768592"/>
          </a:xfrm>
          <a:prstGeom prst="rect">
            <a:avLst/>
          </a:prstGeom>
          <a:ln>
            <a:solidFill>
              <a:srgbClr val="0000FF"/>
            </a:solidFill>
          </a:ln>
        </p:spPr>
      </p:pic>
      <p:sp>
        <p:nvSpPr>
          <p:cNvPr id="31" name="Right Arrow 30"/>
          <p:cNvSpPr/>
          <p:nvPr/>
        </p:nvSpPr>
        <p:spPr>
          <a:xfrm rot="10800000">
            <a:off x="2481951" y="2629907"/>
            <a:ext cx="909011" cy="2075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5400000">
            <a:off x="296948" y="378738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1502586" y="5592448"/>
            <a:ext cx="2853389" cy="15467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 action="ppaction://noaction" highlightClick="1"/>
          </p:cNvPr>
          <p:cNvSpPr/>
          <p:nvPr/>
        </p:nvSpPr>
        <p:spPr>
          <a:xfrm>
            <a:off x="706964" y="5118684"/>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 action="ppaction://noaction" highlightClick="1"/>
          </p:cNvPr>
          <p:cNvSpPr/>
          <p:nvPr/>
        </p:nvSpPr>
        <p:spPr>
          <a:xfrm>
            <a:off x="5284047" y="5731955"/>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2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smtClean="0"/>
              <a:t>Account Help </a:t>
            </a:r>
            <a:r>
              <a:rPr lang="en-US" sz="1800" dirty="0" smtClean="0"/>
              <a:t>allows the employee to recover their user name.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pic>
        <p:nvPicPr>
          <p:cNvPr id="7" name="Picture 6"/>
          <p:cNvPicPr>
            <a:picLocks noChangeAspect="1"/>
          </p:cNvPicPr>
          <p:nvPr/>
        </p:nvPicPr>
        <p:blipFill>
          <a:blip r:embed="rId2"/>
          <a:stretch>
            <a:fillRect/>
          </a:stretch>
        </p:blipFill>
        <p:spPr>
          <a:xfrm>
            <a:off x="924983" y="1425519"/>
            <a:ext cx="6437929" cy="2142662"/>
          </a:xfrm>
          <a:prstGeom prst="rect">
            <a:avLst/>
          </a:prstGeom>
        </p:spPr>
      </p:pic>
      <p:sp>
        <p:nvSpPr>
          <p:cNvPr id="25" name="Right Arrow 24"/>
          <p:cNvSpPr/>
          <p:nvPr/>
        </p:nvSpPr>
        <p:spPr>
          <a:xfrm rot="16200000">
            <a:off x="5971788" y="1768626"/>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 action="ppaction://noaction" highlightClick="1"/>
          </p:cNvPr>
          <p:cNvSpPr/>
          <p:nvPr/>
        </p:nvSpPr>
        <p:spPr>
          <a:xfrm>
            <a:off x="1114879" y="1940138"/>
            <a:ext cx="3171591" cy="1593071"/>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862594" y="1820450"/>
            <a:ext cx="3195277" cy="1587731"/>
          </a:xfrm>
          <a:prstGeom prst="rect">
            <a:avLst/>
          </a:prstGeom>
        </p:spPr>
      </p:pic>
      <p:sp>
        <p:nvSpPr>
          <p:cNvPr id="20" name="TextBox 19"/>
          <p:cNvSpPr txBox="1"/>
          <p:nvPr/>
        </p:nvSpPr>
        <p:spPr>
          <a:xfrm>
            <a:off x="4525654" y="2121631"/>
            <a:ext cx="4161146" cy="2462213"/>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Account Help </a:t>
            </a:r>
            <a:r>
              <a:rPr lang="en-US" sz="1400" dirty="0" smtClean="0">
                <a:solidFill>
                  <a:srgbClr val="0070C0"/>
                </a:solidFill>
              </a:rPr>
              <a:t>allows a registered employee to recover their user name with the </a:t>
            </a:r>
            <a:r>
              <a:rPr lang="en-US" sz="1400" i="1" dirty="0" smtClean="0">
                <a:solidFill>
                  <a:srgbClr val="0070C0"/>
                </a:solidFill>
              </a:rPr>
              <a:t>Forgot Username</a:t>
            </a:r>
            <a:r>
              <a:rPr lang="en-US" sz="1400" dirty="0" smtClean="0">
                <a:solidFill>
                  <a:srgbClr val="0070C0"/>
                </a:solidFill>
              </a:rPr>
              <a:t> recovery.  The employee must enter their Employee Number and their ESS email address and press the </a:t>
            </a:r>
            <a:r>
              <a:rPr lang="en-US" sz="1400" i="1" dirty="0" smtClean="0">
                <a:solidFill>
                  <a:srgbClr val="0070C0"/>
                </a:solidFill>
              </a:rPr>
              <a:t>Recover</a:t>
            </a:r>
            <a:r>
              <a:rPr lang="en-US" sz="1400" dirty="0" smtClean="0">
                <a:solidFill>
                  <a:srgbClr val="0070C0"/>
                </a:solidFill>
              </a:rPr>
              <a:t> button.  An email with their user name will be sent to the employee’s ESS email address.  If the email address entered does not agree with the email address the employee register with, a message will be displayed and no email will be sent.  The </a:t>
            </a:r>
            <a:r>
              <a:rPr lang="en-US" sz="1400" i="1" dirty="0" smtClean="0">
                <a:solidFill>
                  <a:srgbClr val="0070C0"/>
                </a:solidFill>
              </a:rPr>
              <a:t>Forgot Username </a:t>
            </a:r>
            <a:r>
              <a:rPr lang="en-US" sz="1400" dirty="0" smtClean="0">
                <a:solidFill>
                  <a:srgbClr val="0070C0"/>
                </a:solidFill>
              </a:rPr>
              <a:t>will not work if the employee’s account has not been confirmed (see page 4). </a:t>
            </a:r>
            <a:endParaRPr lang="en-US" sz="1400" dirty="0">
              <a:solidFill>
                <a:srgbClr val="0070C0"/>
              </a:solidFill>
            </a:endParaRPr>
          </a:p>
        </p:txBody>
      </p:sp>
      <p:sp>
        <p:nvSpPr>
          <p:cNvPr id="21" name="Right Arrow 20"/>
          <p:cNvSpPr/>
          <p:nvPr/>
        </p:nvSpPr>
        <p:spPr>
          <a:xfrm rot="5400000">
            <a:off x="857173" y="3657263"/>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889376" y="4147716"/>
            <a:ext cx="3075837" cy="1734029"/>
          </a:xfrm>
          <a:prstGeom prst="rect">
            <a:avLst/>
          </a:prstGeom>
        </p:spPr>
      </p:pic>
      <p:sp>
        <p:nvSpPr>
          <p:cNvPr id="23" name="Right Arrow 22"/>
          <p:cNvSpPr/>
          <p:nvPr/>
        </p:nvSpPr>
        <p:spPr>
          <a:xfrm rot="10800000">
            <a:off x="3896435" y="2394039"/>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1211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smtClean="0"/>
              <a:t>Account Help </a:t>
            </a:r>
            <a:r>
              <a:rPr lang="en-US" sz="1800" dirty="0" smtClean="0"/>
              <a:t>allows the employee to recover their user name.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a:t>
            </a:r>
            <a:r>
              <a:rPr lang="fr-CA" sz="4000" b="1" i="1" dirty="0" err="1" smtClean="0">
                <a:solidFill>
                  <a:prstClr val="white"/>
                </a:solidFill>
              </a:rPr>
              <a:t>Account</a:t>
            </a:r>
            <a:r>
              <a:rPr lang="fr-CA" sz="4000" b="1" i="1" dirty="0" smtClean="0">
                <a:solidFill>
                  <a:prstClr val="white"/>
                </a:solidFill>
              </a:rPr>
              <a:t> Help</a:t>
            </a:r>
            <a:endParaRPr lang="fr-CA" sz="4000" b="1" i="1" dirty="0">
              <a:solidFill>
                <a:prstClr val="white"/>
              </a:solidFill>
            </a:endParaRPr>
          </a:p>
        </p:txBody>
      </p:sp>
      <p:sp>
        <p:nvSpPr>
          <p:cNvPr id="20" name="TextBox 19"/>
          <p:cNvSpPr txBox="1"/>
          <p:nvPr/>
        </p:nvSpPr>
        <p:spPr>
          <a:xfrm>
            <a:off x="399849" y="3863550"/>
            <a:ext cx="4161146" cy="738664"/>
          </a:xfrm>
          <a:prstGeom prst="rect">
            <a:avLst/>
          </a:prstGeom>
          <a:noFill/>
        </p:spPr>
        <p:txBody>
          <a:bodyPr wrap="square" rtlCol="0">
            <a:spAutoFit/>
          </a:bodyPr>
          <a:lstStyle/>
          <a:p>
            <a:r>
              <a:rPr lang="en-US" sz="1400" dirty="0" smtClean="0">
                <a:solidFill>
                  <a:srgbClr val="0070C0"/>
                </a:solidFill>
              </a:rPr>
              <a:t>The </a:t>
            </a:r>
            <a:r>
              <a:rPr lang="en-US" sz="1400" i="1" dirty="0" smtClean="0">
                <a:solidFill>
                  <a:srgbClr val="0070C0"/>
                </a:solidFill>
              </a:rPr>
              <a:t>Forgot username or password </a:t>
            </a:r>
            <a:r>
              <a:rPr lang="en-US" sz="1400" dirty="0" smtClean="0">
                <a:solidFill>
                  <a:srgbClr val="0070C0"/>
                </a:solidFill>
              </a:rPr>
              <a:t>link on login screen is a fast link to </a:t>
            </a:r>
            <a:r>
              <a:rPr lang="en-US" sz="1400" dirty="0">
                <a:solidFill>
                  <a:srgbClr val="0070C0"/>
                </a:solidFill>
              </a:rPr>
              <a:t>the </a:t>
            </a:r>
            <a:r>
              <a:rPr lang="en-US" sz="1400" i="1" dirty="0" smtClean="0">
                <a:solidFill>
                  <a:srgbClr val="0070C0"/>
                </a:solidFill>
              </a:rPr>
              <a:t>Forgot Password and</a:t>
            </a:r>
            <a:r>
              <a:rPr lang="en-US" sz="1400" dirty="0" smtClean="0">
                <a:solidFill>
                  <a:srgbClr val="0070C0"/>
                </a:solidFill>
              </a:rPr>
              <a:t> </a:t>
            </a:r>
            <a:r>
              <a:rPr lang="en-US" sz="1400" i="1" dirty="0" smtClean="0">
                <a:solidFill>
                  <a:srgbClr val="0070C0"/>
                </a:solidFill>
              </a:rPr>
              <a:t>Forgot </a:t>
            </a:r>
            <a:r>
              <a:rPr lang="en-US" sz="1400" i="1" dirty="0">
                <a:solidFill>
                  <a:srgbClr val="0070C0"/>
                </a:solidFill>
              </a:rPr>
              <a:t>Username</a:t>
            </a:r>
            <a:r>
              <a:rPr lang="en-US" sz="1400" dirty="0">
                <a:solidFill>
                  <a:srgbClr val="0070C0"/>
                </a:solidFill>
              </a:rPr>
              <a:t> </a:t>
            </a:r>
            <a:r>
              <a:rPr lang="en-US" sz="1400" dirty="0" smtClean="0">
                <a:solidFill>
                  <a:srgbClr val="0070C0"/>
                </a:solidFill>
              </a:rPr>
              <a:t>functionality under the </a:t>
            </a:r>
            <a:r>
              <a:rPr lang="en-US" sz="1400" i="1" dirty="0" smtClean="0">
                <a:solidFill>
                  <a:srgbClr val="0070C0"/>
                </a:solidFill>
              </a:rPr>
              <a:t>Account Help.</a:t>
            </a:r>
            <a:endParaRPr lang="en-US" sz="1400" dirty="0">
              <a:solidFill>
                <a:srgbClr val="0070C0"/>
              </a:solidFill>
            </a:endParaRPr>
          </a:p>
        </p:txBody>
      </p:sp>
      <p:pic>
        <p:nvPicPr>
          <p:cNvPr id="3" name="Picture 2"/>
          <p:cNvPicPr>
            <a:picLocks noChangeAspect="1"/>
          </p:cNvPicPr>
          <p:nvPr/>
        </p:nvPicPr>
        <p:blipFill>
          <a:blip r:embed="rId2"/>
          <a:stretch>
            <a:fillRect/>
          </a:stretch>
        </p:blipFill>
        <p:spPr>
          <a:xfrm>
            <a:off x="1256015" y="1316467"/>
            <a:ext cx="6552728" cy="2128625"/>
          </a:xfrm>
          <a:prstGeom prst="rect">
            <a:avLst/>
          </a:prstGeom>
        </p:spPr>
      </p:pic>
      <p:sp>
        <p:nvSpPr>
          <p:cNvPr id="13" name="Right Arrow 12"/>
          <p:cNvSpPr/>
          <p:nvPr/>
        </p:nvSpPr>
        <p:spPr>
          <a:xfrm>
            <a:off x="3731719" y="285293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4703820" y="2736673"/>
            <a:ext cx="3495303" cy="2519029"/>
          </a:xfrm>
          <a:prstGeom prst="rect">
            <a:avLst/>
          </a:prstGeom>
          <a:ln>
            <a:solidFill>
              <a:srgbClr val="CDE8EF"/>
            </a:solidFill>
          </a:ln>
        </p:spPr>
      </p:pic>
    </p:spTree>
    <p:extLst>
      <p:ext uri="{BB962C8B-B14F-4D97-AF65-F5344CB8AC3E}">
        <p14:creationId xmlns:p14="http://schemas.microsoft.com/office/powerpoint/2010/main" val="336438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fontScale="90000"/>
          </a:bodyPr>
          <a:lstStyle/>
          <a:p>
            <a:r>
              <a:rPr lang="en-US" sz="1800" dirty="0" smtClean="0"/>
              <a:t>The Main screen will display the Logo and Welcome Message with the menu options available on the toolbar.  Each menu options can be expanded to display transactions available.  If user is an Administrator for ESS, they will also see Site Administration in their menu options.</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smtClean="0">
                <a:solidFill>
                  <a:prstClr val="white"/>
                </a:solidFill>
              </a:rPr>
              <a:t>Employee Self Service – Menu</a:t>
            </a:r>
            <a:endParaRPr lang="fr-CA" sz="4000" b="1" i="1" dirty="0">
              <a:solidFill>
                <a:prstClr val="white"/>
              </a:solidFill>
            </a:endParaRPr>
          </a:p>
        </p:txBody>
      </p:sp>
      <p:pic>
        <p:nvPicPr>
          <p:cNvPr id="3" name="Picture 2"/>
          <p:cNvPicPr>
            <a:picLocks noChangeAspect="1"/>
          </p:cNvPicPr>
          <p:nvPr/>
        </p:nvPicPr>
        <p:blipFill>
          <a:blip r:embed="rId2"/>
          <a:stretch>
            <a:fillRect/>
          </a:stretch>
        </p:blipFill>
        <p:spPr>
          <a:xfrm>
            <a:off x="755576" y="2132856"/>
            <a:ext cx="7421066" cy="2462262"/>
          </a:xfrm>
          <a:prstGeom prst="rect">
            <a:avLst/>
          </a:prstGeom>
        </p:spPr>
      </p:pic>
      <p:pic>
        <p:nvPicPr>
          <p:cNvPr id="6" name="Picture 5"/>
          <p:cNvPicPr>
            <a:picLocks noChangeAspect="1"/>
          </p:cNvPicPr>
          <p:nvPr/>
        </p:nvPicPr>
        <p:blipFill>
          <a:blip r:embed="rId3"/>
          <a:stretch>
            <a:fillRect/>
          </a:stretch>
        </p:blipFill>
        <p:spPr>
          <a:xfrm>
            <a:off x="2799315" y="4301565"/>
            <a:ext cx="1629319" cy="2507928"/>
          </a:xfrm>
          <a:prstGeom prst="rect">
            <a:avLst/>
          </a:prstGeom>
        </p:spPr>
      </p:pic>
      <p:pic>
        <p:nvPicPr>
          <p:cNvPr id="10" name="Picture 9"/>
          <p:cNvPicPr>
            <a:picLocks noChangeAspect="1"/>
          </p:cNvPicPr>
          <p:nvPr/>
        </p:nvPicPr>
        <p:blipFill>
          <a:blip r:embed="rId4"/>
          <a:stretch>
            <a:fillRect/>
          </a:stretch>
        </p:blipFill>
        <p:spPr>
          <a:xfrm>
            <a:off x="4608004" y="4301565"/>
            <a:ext cx="1400316" cy="783980"/>
          </a:xfrm>
          <a:prstGeom prst="rect">
            <a:avLst/>
          </a:prstGeom>
        </p:spPr>
      </p:pic>
    </p:spTree>
    <p:extLst>
      <p:ext uri="{BB962C8B-B14F-4D97-AF65-F5344CB8AC3E}">
        <p14:creationId xmlns:p14="http://schemas.microsoft.com/office/powerpoint/2010/main" val="260722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22055</TotalTime>
  <Words>2711</Words>
  <Application>Microsoft Office PowerPoint</Application>
  <PresentationFormat>On-screen Show (4:3)</PresentationFormat>
  <Paragraphs>172</Paragraphs>
  <Slides>43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Aharoni</vt:lpstr>
      <vt:lpstr>Arial</vt:lpstr>
      <vt:lpstr>Calibri</vt:lpstr>
      <vt:lpstr>Wingdings</vt:lpstr>
      <vt:lpstr>Thème Office</vt:lpstr>
      <vt:lpstr>PowerPoint Presentation</vt:lpstr>
      <vt:lpstr>PowerPoint Presentation</vt:lpstr>
      <vt:lpstr>Registration on Log In screen</vt:lpstr>
      <vt:lpstr>All employees must create an account in ESS.  </vt:lpstr>
      <vt:lpstr>All employees must confirm their new ESS account before being allow access to ESS.  </vt:lpstr>
      <vt:lpstr>Account Help allows the employee to recover their password.   </vt:lpstr>
      <vt:lpstr>Account Help allows the employee to recover their user name.  </vt:lpstr>
      <vt:lpstr>Account Help allows the employee to recover their user name.  </vt:lpstr>
      <vt:lpstr>The Main screen will display the Logo and Welcome Message with the menu options available on the toolbar.  Each menu options can be expanded to display transactions available.  If user is an Administrator for ESS, they will also see Site Administration in their menu options.</vt:lpstr>
      <vt:lpstr>Employee can view or cancel pending requests and view past requests.</vt:lpstr>
      <vt:lpstr>An employee who is also an Approver will have both their requests and the Approver Tasks displayed on their Tasks menu. </vt:lpstr>
      <vt:lpstr>The Personal menu contains the sub-menu for Payroll Inquiry which includes the Inquiries available for the employee.  </vt:lpstr>
      <vt:lpstr>The Deduction Inquiry allows for viewing and printing the employee and employer cost for employee elected deductions. </vt:lpstr>
      <vt:lpstr>Employees can view and print their earnings summary by selecting the year they wish to view.   </vt:lpstr>
      <vt:lpstr>If the district uses Harris School Solutions' Document Services product to produce their W2 records, the employee can view and print their W2 for the selected year.   </vt:lpstr>
      <vt:lpstr>Employee can view and print check/statement summary for a specific check date range.  The employee can view check detail by clicking on a particular check.  </vt:lpstr>
      <vt:lpstr>If an employee has extra pay, pay adjustments or substitute pay for a specific check, they can view detail information about the pay by clicking on Adjusts/Sub Details link.  </vt:lpstr>
      <vt:lpstr>Employee’s detail check information can be displayed and printed. </vt:lpstr>
      <vt:lpstr>If the district is using Harris School Solutions' Document Service product to produce their checks and statements, the check/statement detail will display as a copy of the original check/statement.   The employee can also print a copy of the displayed check/statement.  </vt:lpstr>
      <vt:lpstr>The Personal menu contains the sub-menu for Payroll Changes which includes a menu of all change options available to the employee.  </vt:lpstr>
      <vt:lpstr>Employee can request  changes to a variety of demographic fields and upload multiple documents to be submitted with their change request.  Both the employee and the approver can print the attached documents from the pending or completed request/task.</vt:lpstr>
      <vt:lpstr>Employees can submit requests to add, delete, or change direct deposit accounts.  All changes must be validated with a PIN that is emailed to the employee’s ESS email.  Once the valid PIN is submitted, the request for changes will be submitted for approval.   </vt:lpstr>
      <vt:lpstr>Pending changes are displayed and employees can upload files for direct deposit requests.  </vt:lpstr>
      <vt:lpstr>Tax Withholding under the sub menu Payroll Changes will include your State Withholding and W-4 Withholding Forms. </vt:lpstr>
      <vt:lpstr>Changes can be made to the employee’s A4 with an electronic signature.</vt:lpstr>
      <vt:lpstr>Changes can be made to the employee’s G4 with an electronic signature.</vt:lpstr>
      <vt:lpstr>Changes can be made to the employee’s MS4 with an electronic signature.</vt:lpstr>
      <vt:lpstr>Changes can be made to the employee’s W4 with an electronic signature.</vt:lpstr>
      <vt:lpstr>Leave Menu allows the employee to see their leave history and leave balances.  </vt:lpstr>
      <vt:lpstr>Employee can view and print their current leave balances.   The leave earned and used are reflective of the last completed payroll.</vt:lpstr>
      <vt:lpstr>Employee can view and print their detail leave history for a specific date range.  Leave adjustment are displayed with the notes that related to the leave adjustment.  </vt:lpstr>
      <vt:lpstr>Documents menu allows the employee to view company documents or the employee’s personal documents.  The Electronic Forms Agreement will be available in the menu IF your district is using this option.  </vt:lpstr>
      <vt:lpstr>View Company Documents allows employees view and print any documents uploaded by the Document Administrator.  This is a great way to give employee access to Policy and Procedure Manuals, retirement documents, and Open Enrollment documents.</vt:lpstr>
      <vt:lpstr>Employee can view and print documents that their District has placed in Company Documents by clicking the category and selecting the document.</vt:lpstr>
      <vt:lpstr>Employee can view and print their detail check, W2, Truth In Salary or 1095C forms if these documents are available.</vt:lpstr>
      <vt:lpstr>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vt:lpstr>
      <vt:lpstr>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vt:lpstr>
      <vt:lpstr>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change their choice for tax form delivery by selecting the option and save.  Districts can also require that the Agreement be signed by all employees on initial login to ESS.  This option may not be used by all districts.  </vt:lpstr>
      <vt:lpstr>The About ESS Menu option identifies the Product Version and the District.  The District’s contact information for Employee Self Service can also be displayed here.</vt:lpstr>
      <vt:lpstr>An employee can manage their ESS account by clicking on their user name in the toolbar.</vt:lpstr>
      <vt:lpstr>Any changes made in Manage Account must be validated with a PIN that is emailed to the employee’s ESS email.  Once the valid PIN is entered and submitted, the changes to the employee’s account will be saved.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Jones</dc:creator>
  <cp:lastModifiedBy>Cskelton</cp:lastModifiedBy>
  <cp:revision>573</cp:revision>
  <cp:lastPrinted>2013-10-08T03:58:14Z</cp:lastPrinted>
  <dcterms:created xsi:type="dcterms:W3CDTF">2012-03-01T14:59:38Z</dcterms:created>
  <dcterms:modified xsi:type="dcterms:W3CDTF">2019-02-04T15:57:03Z</dcterms:modified>
</cp:coreProperties>
</file>