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87" r:id="rId3"/>
    <p:sldId id="288" r:id="rId4"/>
    <p:sldId id="257" r:id="rId5"/>
    <p:sldId id="258" r:id="rId6"/>
    <p:sldId id="285" r:id="rId7"/>
    <p:sldId id="259" r:id="rId8"/>
    <p:sldId id="260" r:id="rId9"/>
    <p:sldId id="261" r:id="rId10"/>
    <p:sldId id="262" r:id="rId11"/>
    <p:sldId id="263" r:id="rId12"/>
    <p:sldId id="265" r:id="rId13"/>
    <p:sldId id="266" r:id="rId14"/>
    <p:sldId id="267" r:id="rId15"/>
    <p:sldId id="268" r:id="rId16"/>
    <p:sldId id="286" r:id="rId17"/>
    <p:sldId id="269" r:id="rId18"/>
    <p:sldId id="282" r:id="rId19"/>
    <p:sldId id="283" r:id="rId20"/>
    <p:sldId id="284" r:id="rId21"/>
    <p:sldId id="270" r:id="rId22"/>
    <p:sldId id="271" r:id="rId23"/>
    <p:sldId id="272" r:id="rId24"/>
    <p:sldId id="273" r:id="rId25"/>
    <p:sldId id="274" r:id="rId26"/>
    <p:sldId id="275" r:id="rId27"/>
    <p:sldId id="276" r:id="rId28"/>
    <p:sldId id="277" r:id="rId29"/>
    <p:sldId id="278" r:id="rId30"/>
    <p:sldId id="279" r:id="rId31"/>
    <p:sldId id="280" r:id="rId32"/>
    <p:sldId id="264"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255"/>
    <p:restoredTop sz="50000"/>
  </p:normalViewPr>
  <p:slideViewPr>
    <p:cSldViewPr>
      <p:cViewPr varScale="1">
        <p:scale>
          <a:sx n="59" d="100"/>
          <a:sy n="59" d="100"/>
        </p:scale>
        <p:origin x="-1195"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6243036-DAC4-475B-B23D-B2C929AC6D10}" type="datetimeFigureOut">
              <a:rPr lang="en-US" smtClean="0"/>
              <a:t>6/29/2016</a:t>
            </a:fld>
            <a:endParaRPr lang="en-US"/>
          </a:p>
        </p:txBody>
      </p:sp>
      <p:sp>
        <p:nvSpPr>
          <p:cNvPr id="8" name="Slide Number Placeholder 7"/>
          <p:cNvSpPr>
            <a:spLocks noGrp="1"/>
          </p:cNvSpPr>
          <p:nvPr>
            <p:ph type="sldNum" sz="quarter" idx="11"/>
          </p:nvPr>
        </p:nvSpPr>
        <p:spPr/>
        <p:txBody>
          <a:bodyPr/>
          <a:lstStyle/>
          <a:p>
            <a:fld id="{92DAE47F-036B-458D-A5B0-885F8416451D}"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243036-DAC4-475B-B23D-B2C929AC6D10}" type="datetimeFigureOut">
              <a:rPr lang="en-US" smtClean="0"/>
              <a:t>6/29/2016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AE47F-036B-458D-A5B0-885F8416451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243036-DAC4-475B-B23D-B2C929AC6D10}" type="datetimeFigureOut">
              <a:rPr lang="en-US" smtClean="0"/>
              <a:t>6/29/2016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AE47F-036B-458D-A5B0-885F8416451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E6243036-DAC4-475B-B23D-B2C929AC6D10}" type="datetimeFigureOut">
              <a:rPr lang="en-US" smtClean="0"/>
              <a:t>6/29/2016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AE47F-036B-458D-A5B0-885F8416451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243036-DAC4-475B-B23D-B2C929AC6D10}" type="datetimeFigureOut">
              <a:rPr lang="en-US" smtClean="0"/>
              <a:t>6/29/2016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AE47F-036B-458D-A5B0-885F8416451D}"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E6243036-DAC4-475B-B23D-B2C929AC6D10}" type="datetimeFigureOut">
              <a:rPr lang="en-US" smtClean="0"/>
              <a:t>6/29/2016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AE47F-036B-458D-A5B0-885F8416451D}"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E6243036-DAC4-475B-B23D-B2C929AC6D10}" type="datetimeFigureOut">
              <a:rPr lang="en-US" smtClean="0"/>
              <a:t>6/29/2016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DAE47F-036B-458D-A5B0-885F8416451D}"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6243036-DAC4-475B-B23D-B2C929AC6D10}" type="datetimeFigureOut">
              <a:rPr lang="en-US" smtClean="0"/>
              <a:t>6/29/2016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DAE47F-036B-458D-A5B0-885F8416451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243036-DAC4-475B-B23D-B2C929AC6D10}" type="datetimeFigureOut">
              <a:rPr lang="en-US" smtClean="0"/>
              <a:t>6/29/2016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DAE47F-036B-458D-A5B0-885F8416451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243036-DAC4-475B-B23D-B2C929AC6D10}" type="datetimeFigureOut">
              <a:rPr lang="en-US" smtClean="0"/>
              <a:t>6/29/2016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AE47F-036B-458D-A5B0-885F8416451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243036-DAC4-475B-B23D-B2C929AC6D10}" type="datetimeFigureOut">
              <a:rPr lang="en-US" smtClean="0"/>
              <a:t>6/29/2016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AE47F-036B-458D-A5B0-885F8416451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E6243036-DAC4-475B-B23D-B2C929AC6D10}" type="datetimeFigureOut">
              <a:rPr lang="en-US" smtClean="0"/>
              <a:t>6/29/2016</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92DAE47F-036B-458D-A5B0-885F8416451D}"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19200"/>
            <a:ext cx="9153716" cy="5667737"/>
          </a:xfrm>
          <a:prstGeom prst="rect">
            <a:avLst/>
          </a:prstGeom>
        </p:spPr>
      </p:pic>
      <p:sp>
        <p:nvSpPr>
          <p:cNvPr id="4" name="Title 3"/>
          <p:cNvSpPr>
            <a:spLocks noGrp="1"/>
          </p:cNvSpPr>
          <p:nvPr>
            <p:ph type="ctrTitle"/>
          </p:nvPr>
        </p:nvSpPr>
        <p:spPr>
          <a:xfrm>
            <a:off x="1414558" y="1139722"/>
            <a:ext cx="6324600" cy="45719"/>
          </a:xfrm>
        </p:spPr>
        <p:txBody>
          <a:bodyPr>
            <a:noAutofit/>
          </a:bodyPr>
          <a:lstStyle/>
          <a:p>
            <a:r>
              <a:rPr lang="en-US" sz="4000" dirty="0" smtClean="0">
                <a:solidFill>
                  <a:schemeClr val="tx1"/>
                </a:solidFill>
              </a:rPr>
              <a:t>MANAGING CONFLICT IN THE CLASSROOM</a:t>
            </a:r>
            <a:endParaRPr lang="en-US" sz="4000" dirty="0">
              <a:solidFill>
                <a:schemeClr val="tx1"/>
              </a:solidFill>
            </a:endParaRPr>
          </a:p>
        </p:txBody>
      </p:sp>
    </p:spTree>
    <p:extLst>
      <p:ext uri="{BB962C8B-B14F-4D97-AF65-F5344CB8AC3E}">
        <p14:creationId xmlns:p14="http://schemas.microsoft.com/office/powerpoint/2010/main" val="30466525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EXAMPLES cont.</a:t>
            </a:r>
            <a:endParaRPr lang="en-US" dirty="0"/>
          </a:p>
        </p:txBody>
      </p:sp>
      <p:sp>
        <p:nvSpPr>
          <p:cNvPr id="3" name="Content Placeholder 2"/>
          <p:cNvSpPr>
            <a:spLocks noGrp="1"/>
          </p:cNvSpPr>
          <p:nvPr>
            <p:ph idx="1"/>
          </p:nvPr>
        </p:nvSpPr>
        <p:spPr>
          <a:xfrm>
            <a:off x="381000" y="1524000"/>
            <a:ext cx="8229600" cy="4525963"/>
          </a:xfrm>
        </p:spPr>
        <p:txBody>
          <a:bodyPr>
            <a:normAutofit fontScale="92500" lnSpcReduction="10000"/>
          </a:bodyPr>
          <a:lstStyle/>
          <a:p>
            <a:pPr marL="0" indent="0">
              <a:buNone/>
            </a:pPr>
            <a:r>
              <a:rPr lang="en-US" sz="3600" b="1" dirty="0" smtClean="0"/>
              <a:t>A teacher who overlooks the importance of establishing a positive learning environment may actually be encouraging students to display resistance during class meetings.  Specific examples include: arriving late to class; keeping students past the class period; giving busy work or ungraded assignments; etc</a:t>
            </a:r>
            <a:r>
              <a:rPr lang="en-US" sz="3600" dirty="0" smtClean="0"/>
              <a:t>.</a:t>
            </a:r>
            <a:endParaRPr lang="en-US" dirty="0"/>
          </a:p>
        </p:txBody>
      </p:sp>
    </p:spTree>
    <p:extLst>
      <p:ext uri="{BB962C8B-B14F-4D97-AF65-F5344CB8AC3E}">
        <p14:creationId xmlns:p14="http://schemas.microsoft.com/office/powerpoint/2010/main" val="24792198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STRATEGIES FOR PREVENTING CONFLICT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2800" b="1" u="sng" dirty="0" smtClean="0"/>
              <a:t>Complete a Class inventory and Self Assessment</a:t>
            </a:r>
          </a:p>
          <a:p>
            <a:pPr marL="0" indent="0">
              <a:buNone/>
            </a:pPr>
            <a:endParaRPr lang="en-US" sz="2800" b="1" u="sng" dirty="0"/>
          </a:p>
          <a:p>
            <a:pPr>
              <a:buFont typeface="Wingdings" panose="05000000000000000000" pitchFamily="2" charset="2"/>
              <a:buChar char="Ø"/>
            </a:pPr>
            <a:r>
              <a:rPr lang="en-US" sz="2800" b="1" dirty="0" smtClean="0"/>
              <a:t>What aspects of this class are most likely to be a source of conflict or tension?</a:t>
            </a:r>
          </a:p>
          <a:p>
            <a:pPr marL="0" indent="0">
              <a:buNone/>
            </a:pPr>
            <a:endParaRPr lang="en-US" sz="2800" b="1" dirty="0" smtClean="0"/>
          </a:p>
          <a:p>
            <a:pPr>
              <a:buFont typeface="Wingdings" panose="05000000000000000000" pitchFamily="2" charset="2"/>
              <a:buChar char="Ø"/>
            </a:pPr>
            <a:r>
              <a:rPr lang="en-US" sz="2800" b="1" dirty="0" smtClean="0"/>
              <a:t>How do you usually react too conflict?</a:t>
            </a:r>
          </a:p>
          <a:p>
            <a:pPr marL="0" indent="0">
              <a:buNone/>
            </a:pPr>
            <a:endParaRPr lang="en-US" sz="2800" b="1" dirty="0" smtClean="0"/>
          </a:p>
          <a:p>
            <a:pPr>
              <a:buFont typeface="Wingdings" panose="05000000000000000000" pitchFamily="2" charset="2"/>
              <a:buChar char="Ø"/>
            </a:pPr>
            <a:r>
              <a:rPr lang="en-US" sz="2800" b="1" dirty="0" smtClean="0"/>
              <a:t>What strategies will you use if conflict arises in your classroom?</a:t>
            </a:r>
          </a:p>
        </p:txBody>
      </p:sp>
    </p:spTree>
    <p:extLst>
      <p:ext uri="{BB962C8B-B14F-4D97-AF65-F5344CB8AC3E}">
        <p14:creationId xmlns:p14="http://schemas.microsoft.com/office/powerpoint/2010/main" val="6922094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STRATEGIES FOR PREVENTING CONFLICT</a:t>
            </a:r>
            <a:endParaRPr lang="en-US" dirty="0"/>
          </a:p>
        </p:txBody>
      </p:sp>
      <p:sp>
        <p:nvSpPr>
          <p:cNvPr id="3" name="Content Placeholder 2"/>
          <p:cNvSpPr>
            <a:spLocks noGrp="1"/>
          </p:cNvSpPr>
          <p:nvPr>
            <p:ph idx="1"/>
          </p:nvPr>
        </p:nvSpPr>
        <p:spPr/>
        <p:txBody>
          <a:bodyPr/>
          <a:lstStyle/>
          <a:p>
            <a:pPr marL="0" indent="0">
              <a:buNone/>
            </a:pPr>
            <a:r>
              <a:rPr lang="en-US" sz="3200" b="1" u="sng" dirty="0" smtClean="0"/>
              <a:t>Conduct a Classroom Discussion:</a:t>
            </a:r>
          </a:p>
          <a:p>
            <a:pPr marL="0" indent="0">
              <a:buNone/>
            </a:pPr>
            <a:r>
              <a:rPr lang="en-US" sz="3200" b="1" dirty="0" smtClean="0"/>
              <a:t>On the first day of class, be sure to spend time discussing your policies and expectations of your students (commitment, workload, assessments, etc.). Have an honest and transparent conversation with your students to ensure everyone is on the same page</a:t>
            </a:r>
            <a:r>
              <a:rPr lang="en-US" dirty="0" smtClean="0"/>
              <a:t>.</a:t>
            </a:r>
            <a:endParaRPr lang="en-US" dirty="0"/>
          </a:p>
        </p:txBody>
      </p:sp>
    </p:spTree>
    <p:extLst>
      <p:ext uri="{BB962C8B-B14F-4D97-AF65-F5344CB8AC3E}">
        <p14:creationId xmlns:p14="http://schemas.microsoft.com/office/powerpoint/2010/main" val="33433889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STRATEGIES FOR PREVENTING CONFLICT</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sz="3200" b="1" u="sng" dirty="0" smtClean="0"/>
              <a:t>Build a Community:</a:t>
            </a:r>
          </a:p>
          <a:p>
            <a:pPr marL="0" indent="0">
              <a:buNone/>
            </a:pPr>
            <a:r>
              <a:rPr lang="en-US" sz="3200" b="1" dirty="0" smtClean="0"/>
              <a:t>In the first week of class, spend time cultivating a professional relationship with your students.  Build rapport and trust with your students through various ice breaker activities.  Get to know your students and their interest.  Your students will feel more welcome, respected, and motivated to learn by creating a positive learning environment</a:t>
            </a:r>
            <a:r>
              <a:rPr lang="en-US" dirty="0" smtClean="0"/>
              <a:t>.</a:t>
            </a:r>
            <a:endParaRPr lang="en-US" dirty="0"/>
          </a:p>
        </p:txBody>
      </p:sp>
    </p:spTree>
    <p:extLst>
      <p:ext uri="{BB962C8B-B14F-4D97-AF65-F5344CB8AC3E}">
        <p14:creationId xmlns:p14="http://schemas.microsoft.com/office/powerpoint/2010/main" val="35380675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STRATEGIES FOR PREVENTING CONFLICT</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sz="3600" b="1" u="sng" dirty="0" smtClean="0"/>
              <a:t>Model Behavior:</a:t>
            </a:r>
          </a:p>
          <a:p>
            <a:pPr marL="0" indent="0">
              <a:buNone/>
            </a:pPr>
            <a:r>
              <a:rPr lang="en-US" sz="3600" b="1" dirty="0" smtClean="0"/>
              <a:t>It is crucial that you model appropriate in-class behavior to your students at all times.  Students are more likely to follow your lead, (good communication skills, listening, body language, etc.), if you regularly demonstrate it to them</a:t>
            </a:r>
            <a:r>
              <a:rPr lang="en-US" dirty="0" smtClean="0"/>
              <a:t>.</a:t>
            </a:r>
            <a:endParaRPr lang="en-US" dirty="0"/>
          </a:p>
        </p:txBody>
      </p:sp>
    </p:spTree>
    <p:extLst>
      <p:ext uri="{BB962C8B-B14F-4D97-AF65-F5344CB8AC3E}">
        <p14:creationId xmlns:p14="http://schemas.microsoft.com/office/powerpoint/2010/main" val="33144612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STRATEGIES FOR PREVENTING CONFLICT</a:t>
            </a:r>
            <a:endParaRPr lang="en-US" dirty="0"/>
          </a:p>
        </p:txBody>
      </p:sp>
      <p:sp>
        <p:nvSpPr>
          <p:cNvPr id="3" name="Content Placeholder 2"/>
          <p:cNvSpPr>
            <a:spLocks noGrp="1"/>
          </p:cNvSpPr>
          <p:nvPr>
            <p:ph idx="1"/>
          </p:nvPr>
        </p:nvSpPr>
        <p:spPr/>
        <p:txBody>
          <a:bodyPr>
            <a:noAutofit/>
          </a:bodyPr>
          <a:lstStyle/>
          <a:p>
            <a:pPr marL="0" indent="0">
              <a:buNone/>
            </a:pPr>
            <a:r>
              <a:rPr lang="en-US" sz="3600" b="1" u="sng" dirty="0" smtClean="0"/>
              <a:t>Exercise Empathy:</a:t>
            </a:r>
          </a:p>
          <a:p>
            <a:pPr marL="0" indent="0">
              <a:buNone/>
            </a:pPr>
            <a:r>
              <a:rPr lang="en-US" sz="3600" b="1" dirty="0" smtClean="0"/>
              <a:t>Recall some of the challenges that you may have faced as a student and be willing to remind yourself of these throughout the semester.  By remembering and understanding the students point of view we can often avoid situations that may lead to confrontation.</a:t>
            </a:r>
            <a:endParaRPr lang="en-US" sz="3600" b="1" dirty="0"/>
          </a:p>
        </p:txBody>
      </p:sp>
    </p:spTree>
    <p:extLst>
      <p:ext uri="{BB962C8B-B14F-4D97-AF65-F5344CB8AC3E}">
        <p14:creationId xmlns:p14="http://schemas.microsoft.com/office/powerpoint/2010/main" val="1740802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76400"/>
            <a:ext cx="9144000" cy="5181600"/>
          </a:xfrm>
          <a:prstGeom prst="rect">
            <a:avLst/>
          </a:prstGeom>
        </p:spPr>
      </p:pic>
      <p:sp>
        <p:nvSpPr>
          <p:cNvPr id="2" name="Title 1"/>
          <p:cNvSpPr>
            <a:spLocks noGrp="1"/>
          </p:cNvSpPr>
          <p:nvPr>
            <p:ph type="ctrTitle"/>
          </p:nvPr>
        </p:nvSpPr>
        <p:spPr>
          <a:xfrm>
            <a:off x="685800" y="-685800"/>
            <a:ext cx="7772400" cy="2514599"/>
          </a:xfrm>
        </p:spPr>
        <p:txBody>
          <a:bodyPr/>
          <a:lstStyle/>
          <a:p>
            <a:r>
              <a:rPr lang="en-US" sz="5400" dirty="0" smtClean="0"/>
              <a:t>Responding To Conflict In The Classroom</a:t>
            </a:r>
            <a:endParaRPr lang="en-US" sz="5400"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930729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RESPONDING TO CONFLICT </a:t>
            </a:r>
            <a:endParaRPr lang="en-US" dirty="0"/>
          </a:p>
        </p:txBody>
      </p:sp>
      <p:sp>
        <p:nvSpPr>
          <p:cNvPr id="3" name="Content Placeholder 2"/>
          <p:cNvSpPr>
            <a:spLocks noGrp="1"/>
          </p:cNvSpPr>
          <p:nvPr>
            <p:ph idx="1"/>
          </p:nvPr>
        </p:nvSpPr>
        <p:spPr/>
        <p:txBody>
          <a:bodyPr>
            <a:normAutofit/>
          </a:bodyPr>
          <a:lstStyle/>
          <a:p>
            <a:pPr marL="0" indent="0">
              <a:buNone/>
            </a:pPr>
            <a:r>
              <a:rPr lang="en-US" sz="2800" b="1" u="sng" dirty="0" smtClean="0"/>
              <a:t>Listen and Repeat:</a:t>
            </a:r>
          </a:p>
          <a:p>
            <a:pPr marL="0" indent="0">
              <a:buNone/>
            </a:pPr>
            <a:r>
              <a:rPr lang="en-US" sz="2800" b="1" dirty="0" smtClean="0"/>
              <a:t>When you are dealing with student conflict always listen closely to what is being said and carefully repeat it back to the student.  One, you will give yourself the chance to better understand what is frustrating the student.  Two, repeating back what you are hearing will help calm the student as the student senses you understand the source of the frustration.</a:t>
            </a:r>
            <a:endParaRPr lang="en-US" sz="2800" b="1" dirty="0"/>
          </a:p>
        </p:txBody>
      </p:sp>
    </p:spTree>
    <p:extLst>
      <p:ext uri="{BB962C8B-B14F-4D97-AF65-F5344CB8AC3E}">
        <p14:creationId xmlns:p14="http://schemas.microsoft.com/office/powerpoint/2010/main" val="33254270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2109968"/>
            <a:ext cx="3175000" cy="4762500"/>
          </a:xfrm>
          <a:prstGeom prst="rect">
            <a:avLst/>
          </a:prstGeom>
        </p:spPr>
      </p:pic>
      <p:sp>
        <p:nvSpPr>
          <p:cNvPr id="2" name="Title 1"/>
          <p:cNvSpPr>
            <a:spLocks noGrp="1"/>
          </p:cNvSpPr>
          <p:nvPr>
            <p:ph type="title"/>
          </p:nvPr>
        </p:nvSpPr>
        <p:spPr/>
        <p:txBody>
          <a:bodyPr/>
          <a:lstStyle/>
          <a:p>
            <a:r>
              <a:rPr lang="en-US" dirty="0" smtClean="0"/>
              <a:t>RESPONDING TO CONFLICT</a:t>
            </a:r>
            <a:endParaRPr lang="en-US" dirty="0"/>
          </a:p>
        </p:txBody>
      </p:sp>
      <p:sp>
        <p:nvSpPr>
          <p:cNvPr id="3" name="Content Placeholder 2"/>
          <p:cNvSpPr>
            <a:spLocks noGrp="1"/>
          </p:cNvSpPr>
          <p:nvPr>
            <p:ph idx="1"/>
          </p:nvPr>
        </p:nvSpPr>
        <p:spPr/>
        <p:txBody>
          <a:bodyPr/>
          <a:lstStyle/>
          <a:p>
            <a:pPr marL="0" indent="0">
              <a:buNone/>
            </a:pPr>
            <a:r>
              <a:rPr lang="en-US" sz="2800" b="1" u="sng" dirty="0" smtClean="0"/>
              <a:t>Do Not </a:t>
            </a:r>
            <a:r>
              <a:rPr lang="en-US" sz="2800" b="1" u="sng" dirty="0"/>
              <a:t>I</a:t>
            </a:r>
            <a:r>
              <a:rPr lang="en-US" sz="2800" b="1" u="sng" dirty="0" smtClean="0"/>
              <a:t>gnore It:</a:t>
            </a:r>
          </a:p>
          <a:p>
            <a:pPr marL="0" indent="0">
              <a:buNone/>
            </a:pPr>
            <a:endParaRPr lang="en-US" u="sng" dirty="0" smtClean="0"/>
          </a:p>
        </p:txBody>
      </p:sp>
      <p:sp>
        <p:nvSpPr>
          <p:cNvPr id="5" name="TextBox 4"/>
          <p:cNvSpPr txBox="1"/>
          <p:nvPr/>
        </p:nvSpPr>
        <p:spPr>
          <a:xfrm>
            <a:off x="685800" y="2290615"/>
            <a:ext cx="4876800" cy="4401205"/>
          </a:xfrm>
          <a:prstGeom prst="rect">
            <a:avLst/>
          </a:prstGeom>
          <a:noFill/>
        </p:spPr>
        <p:txBody>
          <a:bodyPr wrap="square" rtlCol="0">
            <a:spAutoFit/>
          </a:bodyPr>
          <a:lstStyle/>
          <a:p>
            <a:r>
              <a:rPr lang="en-US" sz="2800" b="1" dirty="0">
                <a:solidFill>
                  <a:schemeClr val="tx1">
                    <a:lumMod val="50000"/>
                    <a:lumOff val="50000"/>
                  </a:schemeClr>
                </a:solidFill>
                <a:latin typeface="+mj-lt"/>
              </a:rPr>
              <a:t>When conflict occurs in the classroom it needs to be addressed.  Failure to take action often leads to the behavior being repeated in the future.  This will not only poison the classroom atmosphere it will also affect the morale of the teacher</a:t>
            </a:r>
            <a:r>
              <a:rPr lang="en-US" sz="2800" dirty="0">
                <a:solidFill>
                  <a:schemeClr val="tx1">
                    <a:lumMod val="50000"/>
                    <a:lumOff val="50000"/>
                  </a:schemeClr>
                </a:solidFill>
                <a:latin typeface="+mj-lt"/>
              </a:rPr>
              <a:t>.</a:t>
            </a:r>
          </a:p>
        </p:txBody>
      </p:sp>
      <p:sp>
        <p:nvSpPr>
          <p:cNvPr id="6" name="Rectangle 5"/>
          <p:cNvSpPr/>
          <p:nvPr/>
        </p:nvSpPr>
        <p:spPr>
          <a:xfrm>
            <a:off x="457200" y="6477000"/>
            <a:ext cx="228600" cy="1524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spTree>
    <p:extLst>
      <p:ext uri="{BB962C8B-B14F-4D97-AF65-F5344CB8AC3E}">
        <p14:creationId xmlns:p14="http://schemas.microsoft.com/office/powerpoint/2010/main" val="39111181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RESPONDING TO CONFLICT</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sz="3200" b="1" u="sng" dirty="0" smtClean="0"/>
              <a:t>Remain Calm:</a:t>
            </a:r>
          </a:p>
          <a:p>
            <a:pPr marL="0" indent="0">
              <a:buNone/>
            </a:pPr>
            <a:r>
              <a:rPr lang="en-US" sz="3200" b="1" dirty="0" smtClean="0"/>
              <a:t>Although it is likely to agitate you in some way, avoid reacting in a defensive manner.  This response will typically escalate the situation.  Instead, try to display patience, respect, and kindness as much as possible to defuse the situation.  By remaining calm you ease the anger of the student in the classroom</a:t>
            </a:r>
            <a:r>
              <a:rPr lang="en-US" dirty="0" smtClean="0"/>
              <a:t>.</a:t>
            </a:r>
            <a:endParaRPr lang="en-US" dirty="0"/>
          </a:p>
        </p:txBody>
      </p:sp>
    </p:spTree>
    <p:extLst>
      <p:ext uri="{BB962C8B-B14F-4D97-AF65-F5344CB8AC3E}">
        <p14:creationId xmlns:p14="http://schemas.microsoft.com/office/powerpoint/2010/main" val="40195967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TOPICS</a:t>
            </a:r>
            <a:endParaRPr lang="en-US" dirty="0"/>
          </a:p>
        </p:txBody>
      </p:sp>
      <p:sp>
        <p:nvSpPr>
          <p:cNvPr id="3" name="Content Placeholder 2"/>
          <p:cNvSpPr>
            <a:spLocks noGrp="1"/>
          </p:cNvSpPr>
          <p:nvPr>
            <p:ph idx="1"/>
          </p:nvPr>
        </p:nvSpPr>
        <p:spPr/>
        <p:txBody>
          <a:bodyPr>
            <a:noAutofit/>
          </a:bodyPr>
          <a:lstStyle/>
          <a:p>
            <a:r>
              <a:rPr lang="en-US" sz="3200" b="1" dirty="0" smtClean="0"/>
              <a:t>Defining and Understanding Conflict</a:t>
            </a:r>
          </a:p>
          <a:p>
            <a:r>
              <a:rPr lang="en-US" sz="3200" b="1" dirty="0" smtClean="0"/>
              <a:t>Strategies to Prevent Classroom Conflict</a:t>
            </a:r>
          </a:p>
          <a:p>
            <a:r>
              <a:rPr lang="en-US" sz="3200" b="1" dirty="0" smtClean="0"/>
              <a:t>How to Respond to Conflict in the Classroom</a:t>
            </a:r>
          </a:p>
          <a:p>
            <a:r>
              <a:rPr lang="en-US" sz="3200" b="1" dirty="0" smtClean="0"/>
              <a:t>Class Activity</a:t>
            </a:r>
          </a:p>
          <a:p>
            <a:r>
              <a:rPr lang="en-US" sz="3200" b="1" dirty="0" smtClean="0"/>
              <a:t>Dealing with Defiant Behavior</a:t>
            </a:r>
          </a:p>
          <a:p>
            <a:r>
              <a:rPr lang="en-US" sz="3200" b="1" dirty="0" smtClean="0"/>
              <a:t>The Control Game  </a:t>
            </a:r>
          </a:p>
          <a:p>
            <a:r>
              <a:rPr lang="en-US" sz="3200" b="1" dirty="0" smtClean="0"/>
              <a:t>Summary and Questions</a:t>
            </a:r>
          </a:p>
          <a:p>
            <a:endParaRPr lang="en-US" sz="3200" b="1" dirty="0"/>
          </a:p>
        </p:txBody>
      </p:sp>
    </p:spTree>
    <p:extLst>
      <p:ext uri="{BB962C8B-B14F-4D97-AF65-F5344CB8AC3E}">
        <p14:creationId xmlns:p14="http://schemas.microsoft.com/office/powerpoint/2010/main" val="34409997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RESPONDING TO CONFLICT</a:t>
            </a:r>
            <a:endParaRPr lang="en-US" dirty="0"/>
          </a:p>
        </p:txBody>
      </p:sp>
      <p:sp>
        <p:nvSpPr>
          <p:cNvPr id="3" name="Content Placeholder 2"/>
          <p:cNvSpPr>
            <a:spLocks noGrp="1"/>
          </p:cNvSpPr>
          <p:nvPr>
            <p:ph idx="1"/>
          </p:nvPr>
        </p:nvSpPr>
        <p:spPr/>
        <p:txBody>
          <a:bodyPr>
            <a:noAutofit/>
          </a:bodyPr>
          <a:lstStyle/>
          <a:p>
            <a:pPr marL="0" indent="0">
              <a:buNone/>
            </a:pPr>
            <a:r>
              <a:rPr lang="en-US" sz="3200" b="1" u="sng" dirty="0" smtClean="0"/>
              <a:t>Take Action:</a:t>
            </a:r>
          </a:p>
          <a:p>
            <a:pPr marL="0" indent="0">
              <a:buNone/>
            </a:pPr>
            <a:r>
              <a:rPr lang="en-US" sz="3200" b="1" dirty="0" smtClean="0"/>
              <a:t>Try to resolve the situation in the best possible way.  Based on the circumstances, you may want to address the issue at that very moment or you may want to meet with the student after class.  Whatever action you decide to take should be done with the goal of de-escalating the situation and maintain a normal classroom environment.</a:t>
            </a:r>
            <a:endParaRPr lang="en-US" sz="3200" b="1" dirty="0"/>
          </a:p>
        </p:txBody>
      </p:sp>
    </p:spTree>
    <p:extLst>
      <p:ext uri="{BB962C8B-B14F-4D97-AF65-F5344CB8AC3E}">
        <p14:creationId xmlns:p14="http://schemas.microsoft.com/office/powerpoint/2010/main" val="31139714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RESPONDING TO CONFLICT</a:t>
            </a:r>
            <a:endParaRPr lang="en-US" dirty="0"/>
          </a:p>
        </p:txBody>
      </p:sp>
      <p:sp>
        <p:nvSpPr>
          <p:cNvPr id="3" name="Content Placeholder 2"/>
          <p:cNvSpPr>
            <a:spLocks noGrp="1"/>
          </p:cNvSpPr>
          <p:nvPr>
            <p:ph idx="1"/>
          </p:nvPr>
        </p:nvSpPr>
        <p:spPr/>
        <p:txBody>
          <a:bodyPr/>
          <a:lstStyle/>
          <a:p>
            <a:pPr marL="0" indent="0">
              <a:buNone/>
            </a:pPr>
            <a:r>
              <a:rPr lang="en-US" sz="3200" b="1" u="sng" dirty="0" smtClean="0"/>
              <a:t>Consult Others:</a:t>
            </a:r>
          </a:p>
          <a:p>
            <a:pPr marL="0" indent="0">
              <a:buNone/>
            </a:pPr>
            <a:r>
              <a:rPr lang="en-US" sz="3200" b="1" dirty="0" smtClean="0"/>
              <a:t>Depending on the type and pattern of student conflict, you may want to seek advice from fellow faculty members. Teaching styles will vary but experienced teachers may be able to offer some helpful tips for dealing with certain types of conflict in the classroom</a:t>
            </a:r>
            <a:r>
              <a:rPr lang="en-US" dirty="0" smtClean="0"/>
              <a:t>.</a:t>
            </a:r>
            <a:endParaRPr lang="en-US" dirty="0"/>
          </a:p>
        </p:txBody>
      </p:sp>
    </p:spTree>
    <p:extLst>
      <p:ext uri="{BB962C8B-B14F-4D97-AF65-F5344CB8AC3E}">
        <p14:creationId xmlns:p14="http://schemas.microsoft.com/office/powerpoint/2010/main" val="35816960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57400"/>
            <a:ext cx="9144000" cy="4800600"/>
          </a:xfrm>
          <a:prstGeom prst="rect">
            <a:avLst/>
          </a:prstGeom>
        </p:spPr>
      </p:pic>
      <p:sp>
        <p:nvSpPr>
          <p:cNvPr id="2" name="Title 1"/>
          <p:cNvSpPr>
            <a:spLocks noGrp="1"/>
          </p:cNvSpPr>
          <p:nvPr>
            <p:ph type="ctrTitle"/>
          </p:nvPr>
        </p:nvSpPr>
        <p:spPr>
          <a:xfrm>
            <a:off x="609600" y="-1981200"/>
            <a:ext cx="7772400" cy="4267200"/>
          </a:xfrm>
        </p:spPr>
        <p:txBody>
          <a:bodyPr/>
          <a:lstStyle/>
          <a:p>
            <a:r>
              <a:rPr lang="en-US" dirty="0" smtClean="0"/>
              <a:t>CLASS ACTIVITY</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7593068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1" y="2895601"/>
            <a:ext cx="5943599" cy="3962400"/>
          </a:xfrm>
          <a:prstGeom prst="rect">
            <a:avLst/>
          </a:prstGeom>
        </p:spPr>
      </p:pic>
      <p:sp>
        <p:nvSpPr>
          <p:cNvPr id="2" name="Title 1"/>
          <p:cNvSpPr>
            <a:spLocks noGrp="1"/>
          </p:cNvSpPr>
          <p:nvPr>
            <p:ph type="title"/>
          </p:nvPr>
        </p:nvSpPr>
        <p:spPr/>
        <p:txBody>
          <a:bodyPr/>
          <a:lstStyle/>
          <a:p>
            <a:r>
              <a:rPr lang="en-US" dirty="0" smtClean="0"/>
              <a:t>Dealing with Defiant Behavior</a:t>
            </a:r>
            <a:endParaRPr lang="en-US" dirty="0"/>
          </a:p>
        </p:txBody>
      </p:sp>
      <p:sp>
        <p:nvSpPr>
          <p:cNvPr id="3" name="Content Placeholder 2"/>
          <p:cNvSpPr>
            <a:spLocks noGrp="1"/>
          </p:cNvSpPr>
          <p:nvPr>
            <p:ph idx="1"/>
          </p:nvPr>
        </p:nvSpPr>
        <p:spPr/>
        <p:txBody>
          <a:bodyPr>
            <a:normAutofit/>
          </a:bodyPr>
          <a:lstStyle/>
          <a:p>
            <a:r>
              <a:rPr lang="en-US" b="1" dirty="0" smtClean="0"/>
              <a:t>Attempt by the student to transfer their angry feelings to the nearest target.</a:t>
            </a:r>
          </a:p>
          <a:p>
            <a:r>
              <a:rPr lang="en-US" b="1" dirty="0" smtClean="0"/>
              <a:t>Often viewed as a personal insult by the intervening adult.</a:t>
            </a:r>
          </a:p>
          <a:p>
            <a:r>
              <a:rPr lang="en-US" b="1" dirty="0" smtClean="0"/>
              <a:t>Student </a:t>
            </a:r>
            <a:r>
              <a:rPr lang="en-US" sz="2800" b="1" dirty="0" smtClean="0"/>
              <a:t>is</a:t>
            </a:r>
            <a:endParaRPr lang="en-US" sz="2800" b="1" dirty="0"/>
          </a:p>
        </p:txBody>
      </p:sp>
      <p:sp>
        <p:nvSpPr>
          <p:cNvPr id="5" name="TextBox 4"/>
          <p:cNvSpPr txBox="1"/>
          <p:nvPr/>
        </p:nvSpPr>
        <p:spPr>
          <a:xfrm>
            <a:off x="762000" y="3581400"/>
            <a:ext cx="2133600" cy="1200329"/>
          </a:xfrm>
          <a:prstGeom prst="rect">
            <a:avLst/>
          </a:prstGeom>
          <a:noFill/>
        </p:spPr>
        <p:txBody>
          <a:bodyPr wrap="square" rtlCol="0">
            <a:spAutoFit/>
          </a:bodyPr>
          <a:lstStyle/>
          <a:p>
            <a:r>
              <a:rPr lang="en-US" sz="2400" b="1" dirty="0">
                <a:solidFill>
                  <a:schemeClr val="tx1">
                    <a:lumMod val="50000"/>
                    <a:lumOff val="50000"/>
                  </a:schemeClr>
                </a:solidFill>
                <a:latin typeface="+mj-lt"/>
              </a:rPr>
              <a:t>attempting to “push buttons.”</a:t>
            </a:r>
          </a:p>
        </p:txBody>
      </p:sp>
    </p:spTree>
    <p:extLst>
      <p:ext uri="{BB962C8B-B14F-4D97-AF65-F5344CB8AC3E}">
        <p14:creationId xmlns:p14="http://schemas.microsoft.com/office/powerpoint/2010/main" val="20187726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CONTROL GAME</a:t>
            </a:r>
            <a:endParaRPr lang="en-US" dirty="0"/>
          </a:p>
        </p:txBody>
      </p:sp>
      <p:sp>
        <p:nvSpPr>
          <p:cNvPr id="3" name="Content Placeholder 2"/>
          <p:cNvSpPr>
            <a:spLocks noGrp="1"/>
          </p:cNvSpPr>
          <p:nvPr>
            <p:ph idx="1"/>
          </p:nvPr>
        </p:nvSpPr>
        <p:spPr/>
        <p:txBody>
          <a:bodyPr>
            <a:normAutofit/>
          </a:bodyPr>
          <a:lstStyle/>
          <a:p>
            <a:r>
              <a:rPr lang="en-US" sz="3200" b="1" dirty="0" smtClean="0"/>
              <a:t>Loopholes</a:t>
            </a:r>
          </a:p>
          <a:p>
            <a:r>
              <a:rPr lang="en-US" sz="3200" b="1" dirty="0" smtClean="0"/>
              <a:t>Making Deals</a:t>
            </a:r>
          </a:p>
          <a:p>
            <a:r>
              <a:rPr lang="en-US" sz="3200" b="1" dirty="0" smtClean="0"/>
              <a:t>Blatant Rule Breaking</a:t>
            </a:r>
          </a:p>
          <a:p>
            <a:r>
              <a:rPr lang="en-US" sz="3200" b="1" dirty="0" smtClean="0"/>
              <a:t>Having the Last Word</a:t>
            </a:r>
          </a:p>
          <a:p>
            <a:r>
              <a:rPr lang="en-US" sz="3200" b="1" dirty="0" smtClean="0"/>
              <a:t>Questioning “Why?”</a:t>
            </a:r>
          </a:p>
          <a:p>
            <a:r>
              <a:rPr lang="en-US" sz="3200" b="1" dirty="0" smtClean="0"/>
              <a:t>Splitting Staff</a:t>
            </a:r>
          </a:p>
          <a:p>
            <a:r>
              <a:rPr lang="en-US" sz="3200" b="1" dirty="0" smtClean="0"/>
              <a:t>Refusal to Comply</a:t>
            </a:r>
            <a:endParaRPr lang="en-US" sz="3200" b="1" dirty="0"/>
          </a:p>
        </p:txBody>
      </p:sp>
    </p:spTree>
    <p:extLst>
      <p:ext uri="{BB962C8B-B14F-4D97-AF65-F5344CB8AC3E}">
        <p14:creationId xmlns:p14="http://schemas.microsoft.com/office/powerpoint/2010/main" val="15275755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LOOPHOLES</a:t>
            </a:r>
            <a:endParaRPr lang="en-US" dirty="0"/>
          </a:p>
        </p:txBody>
      </p:sp>
      <p:sp>
        <p:nvSpPr>
          <p:cNvPr id="3" name="Content Placeholder 2"/>
          <p:cNvSpPr>
            <a:spLocks noGrp="1"/>
          </p:cNvSpPr>
          <p:nvPr>
            <p:ph idx="1"/>
          </p:nvPr>
        </p:nvSpPr>
        <p:spPr/>
        <p:txBody>
          <a:bodyPr>
            <a:normAutofit/>
          </a:bodyPr>
          <a:lstStyle/>
          <a:p>
            <a:r>
              <a:rPr lang="en-US" sz="3200" b="1" dirty="0" smtClean="0"/>
              <a:t>Attempt by the </a:t>
            </a:r>
            <a:r>
              <a:rPr lang="en-US" sz="3200" b="1" dirty="0" smtClean="0"/>
              <a:t>student</a:t>
            </a:r>
            <a:r>
              <a:rPr lang="en-US" sz="3200" b="1" dirty="0" smtClean="0"/>
              <a:t> </a:t>
            </a:r>
            <a:r>
              <a:rPr lang="en-US" sz="3200" b="1" dirty="0" smtClean="0"/>
              <a:t>to cross the line in the sand that has been drawn by the rule or behavioral expectation.</a:t>
            </a:r>
          </a:p>
          <a:p>
            <a:pPr marL="0" indent="0">
              <a:buNone/>
            </a:pPr>
            <a:endParaRPr lang="en-US" sz="3200" b="1" dirty="0" smtClean="0"/>
          </a:p>
          <a:p>
            <a:r>
              <a:rPr lang="en-US" sz="3200" b="1" dirty="0" smtClean="0"/>
              <a:t>Correct Response: Must set behavioral expectations up front. Also, very important to set well defined boundaries with these students.</a:t>
            </a:r>
            <a:endParaRPr lang="en-US" sz="3200" b="1" dirty="0"/>
          </a:p>
        </p:txBody>
      </p:sp>
    </p:spTree>
    <p:extLst>
      <p:ext uri="{BB962C8B-B14F-4D97-AF65-F5344CB8AC3E}">
        <p14:creationId xmlns:p14="http://schemas.microsoft.com/office/powerpoint/2010/main" val="37134657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DEALS</a:t>
            </a:r>
            <a:endParaRPr lang="en-US" dirty="0"/>
          </a:p>
        </p:txBody>
      </p:sp>
      <p:sp>
        <p:nvSpPr>
          <p:cNvPr id="3" name="Content Placeholder 2"/>
          <p:cNvSpPr>
            <a:spLocks noGrp="1"/>
          </p:cNvSpPr>
          <p:nvPr>
            <p:ph idx="1"/>
          </p:nvPr>
        </p:nvSpPr>
        <p:spPr/>
        <p:txBody>
          <a:bodyPr>
            <a:noAutofit/>
          </a:bodyPr>
          <a:lstStyle/>
          <a:p>
            <a:r>
              <a:rPr lang="en-US" sz="2800" b="1" dirty="0" smtClean="0"/>
              <a:t>Either / or choice.</a:t>
            </a:r>
          </a:p>
          <a:p>
            <a:r>
              <a:rPr lang="en-US" sz="2800" b="1" dirty="0" smtClean="0"/>
              <a:t>Student is stating, “either let me have my way or I will force you into a situation you don’t want.”</a:t>
            </a:r>
          </a:p>
          <a:p>
            <a:r>
              <a:rPr lang="en-US" sz="2800" b="1" dirty="0" smtClean="0"/>
              <a:t>Desire to have some sense of control over the situation.</a:t>
            </a:r>
          </a:p>
          <a:p>
            <a:r>
              <a:rPr lang="en-US" sz="2800" b="1" dirty="0" smtClean="0"/>
              <a:t>Correct Response: May be lessened by pointing out the control issues at stake. Emphasize the need for consistency with structure and rules.</a:t>
            </a:r>
            <a:endParaRPr lang="en-US" sz="2800" b="1" dirty="0"/>
          </a:p>
        </p:txBody>
      </p:sp>
    </p:spTree>
    <p:extLst>
      <p:ext uri="{BB962C8B-B14F-4D97-AF65-F5344CB8AC3E}">
        <p14:creationId xmlns:p14="http://schemas.microsoft.com/office/powerpoint/2010/main" val="28685263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HAVING THE LAST WORD</a:t>
            </a:r>
            <a:endParaRPr lang="en-US" dirty="0"/>
          </a:p>
        </p:txBody>
      </p:sp>
      <p:sp>
        <p:nvSpPr>
          <p:cNvPr id="3" name="Content Placeholder 2"/>
          <p:cNvSpPr>
            <a:spLocks noGrp="1"/>
          </p:cNvSpPr>
          <p:nvPr>
            <p:ph idx="1"/>
          </p:nvPr>
        </p:nvSpPr>
        <p:spPr/>
        <p:txBody>
          <a:bodyPr>
            <a:normAutofit/>
          </a:bodyPr>
          <a:lstStyle/>
          <a:p>
            <a:r>
              <a:rPr lang="en-US" sz="2800" b="1" dirty="0" smtClean="0"/>
              <a:t>Motivated by a need to keep the conversation going so that a sense of control is maintained.</a:t>
            </a:r>
          </a:p>
          <a:p>
            <a:pPr marL="0" indent="0">
              <a:buNone/>
            </a:pPr>
            <a:endParaRPr lang="en-US" sz="2800" b="1" dirty="0" smtClean="0"/>
          </a:p>
          <a:p>
            <a:r>
              <a:rPr lang="en-US" sz="2800" b="1" dirty="0" smtClean="0"/>
              <a:t>Staff often fall for this trap by responding with their own “last word.”</a:t>
            </a:r>
          </a:p>
          <a:p>
            <a:pPr marL="109728" indent="0">
              <a:buNone/>
            </a:pPr>
            <a:endParaRPr lang="en-US" sz="2800" b="1" dirty="0" smtClean="0"/>
          </a:p>
          <a:p>
            <a:r>
              <a:rPr lang="en-US" sz="2800" b="1" dirty="0" smtClean="0"/>
              <a:t>Correct Response:  Be fair but also firm and do not continue the conversation.</a:t>
            </a:r>
            <a:endParaRPr lang="en-US" sz="2800" b="1" dirty="0"/>
          </a:p>
        </p:txBody>
      </p:sp>
    </p:spTree>
    <p:extLst>
      <p:ext uri="{BB962C8B-B14F-4D97-AF65-F5344CB8AC3E}">
        <p14:creationId xmlns:p14="http://schemas.microsoft.com/office/powerpoint/2010/main" val="18203165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BLATANT RULE VIOLATOR</a:t>
            </a:r>
            <a:endParaRPr lang="en-US" dirty="0"/>
          </a:p>
        </p:txBody>
      </p:sp>
      <p:sp>
        <p:nvSpPr>
          <p:cNvPr id="3" name="Content Placeholder 2"/>
          <p:cNvSpPr>
            <a:spLocks noGrp="1"/>
          </p:cNvSpPr>
          <p:nvPr>
            <p:ph idx="1"/>
          </p:nvPr>
        </p:nvSpPr>
        <p:spPr/>
        <p:txBody>
          <a:bodyPr>
            <a:noAutofit/>
          </a:bodyPr>
          <a:lstStyle/>
          <a:p>
            <a:r>
              <a:rPr lang="en-US" sz="2800" b="1" dirty="0" smtClean="0"/>
              <a:t>Student is saying, “come and get me.”</a:t>
            </a:r>
          </a:p>
          <a:p>
            <a:r>
              <a:rPr lang="en-US" sz="2800" b="1" dirty="0" smtClean="0"/>
              <a:t>Invitation for staff to join the power struggle.</a:t>
            </a:r>
          </a:p>
          <a:p>
            <a:r>
              <a:rPr lang="en-US" sz="2800" b="1" dirty="0" smtClean="0"/>
              <a:t>If violation does not threaten safety / security, it can sometimes be ignored (low level behaviors).</a:t>
            </a:r>
          </a:p>
          <a:p>
            <a:r>
              <a:rPr lang="en-US" sz="2800" b="1" dirty="0" smtClean="0"/>
              <a:t>Correct Response:  Use positive correction techniques and consequence reminders.  Also good to remind student about need to comply with rules to achieve future personal goals.</a:t>
            </a:r>
          </a:p>
        </p:txBody>
      </p:sp>
    </p:spTree>
    <p:extLst>
      <p:ext uri="{BB962C8B-B14F-4D97-AF65-F5344CB8AC3E}">
        <p14:creationId xmlns:p14="http://schemas.microsoft.com/office/powerpoint/2010/main" val="17569429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QUESTIONING “WHY?”</a:t>
            </a:r>
            <a:endParaRPr lang="en-US" dirty="0"/>
          </a:p>
        </p:txBody>
      </p:sp>
      <p:sp>
        <p:nvSpPr>
          <p:cNvPr id="3" name="Content Placeholder 2"/>
          <p:cNvSpPr>
            <a:spLocks noGrp="1"/>
          </p:cNvSpPr>
          <p:nvPr>
            <p:ph idx="1"/>
          </p:nvPr>
        </p:nvSpPr>
        <p:spPr/>
        <p:txBody>
          <a:bodyPr>
            <a:normAutofit lnSpcReduction="10000"/>
          </a:bodyPr>
          <a:lstStyle/>
          <a:p>
            <a:r>
              <a:rPr lang="en-US" sz="3200" b="1" dirty="0" smtClean="0"/>
              <a:t>Method of controlling discussions.</a:t>
            </a:r>
          </a:p>
          <a:p>
            <a:r>
              <a:rPr lang="en-US" sz="3200" b="1" dirty="0" smtClean="0"/>
              <a:t>For legitimate “Why” questions, the rationale should be given.</a:t>
            </a:r>
          </a:p>
          <a:p>
            <a:r>
              <a:rPr lang="en-US" sz="3200" b="1" dirty="0" smtClean="0"/>
              <a:t>Correct Response: If question is a challenge to authority, teacher may clarify the issue with the student at a time when it is not convenient for the student (such as during leisure time or recreation time)</a:t>
            </a:r>
            <a:endParaRPr lang="en-US" sz="3200" b="1" dirty="0"/>
          </a:p>
        </p:txBody>
      </p:sp>
    </p:spTree>
    <p:extLst>
      <p:ext uri="{BB962C8B-B14F-4D97-AF65-F5344CB8AC3E}">
        <p14:creationId xmlns:p14="http://schemas.microsoft.com/office/powerpoint/2010/main" val="22704800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62200" y="685800"/>
            <a:ext cx="4882238" cy="5355929"/>
          </a:xfrm>
        </p:spPr>
      </p:pic>
    </p:spTree>
    <p:extLst>
      <p:ext uri="{BB962C8B-B14F-4D97-AF65-F5344CB8AC3E}">
        <p14:creationId xmlns:p14="http://schemas.microsoft.com/office/powerpoint/2010/main" val="5932094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PLAYING ONE TEACHER AGAINST ANOTHER</a:t>
            </a:r>
            <a:endParaRPr lang="en-US" dirty="0"/>
          </a:p>
        </p:txBody>
      </p:sp>
      <p:sp>
        <p:nvSpPr>
          <p:cNvPr id="3" name="Content Placeholder 2"/>
          <p:cNvSpPr>
            <a:spLocks noGrp="1"/>
          </p:cNvSpPr>
          <p:nvPr>
            <p:ph idx="1"/>
          </p:nvPr>
        </p:nvSpPr>
        <p:spPr/>
        <p:txBody>
          <a:bodyPr/>
          <a:lstStyle/>
          <a:p>
            <a:r>
              <a:rPr lang="en-US" sz="2800" b="1" dirty="0" smtClean="0"/>
              <a:t>Attack on staff inconsistencies to avoid being responsible for a rule or directive.</a:t>
            </a:r>
          </a:p>
          <a:p>
            <a:pPr marL="109728" indent="0">
              <a:buNone/>
            </a:pPr>
            <a:endParaRPr lang="en-US" sz="2800" b="1" dirty="0" smtClean="0"/>
          </a:p>
          <a:p>
            <a:r>
              <a:rPr lang="en-US" sz="2800" b="1" dirty="0" smtClean="0"/>
              <a:t>Excuse for avoiding behavioral expectations or manipulating a situation.</a:t>
            </a:r>
          </a:p>
          <a:p>
            <a:pPr marL="109728" indent="0">
              <a:buNone/>
            </a:pPr>
            <a:endParaRPr lang="en-US" sz="2800" b="1" dirty="0" smtClean="0"/>
          </a:p>
          <a:p>
            <a:r>
              <a:rPr lang="en-US" sz="2800" b="1" dirty="0" smtClean="0"/>
              <a:t>Correct Response: A simple confrontation of the manipulation is usually the most efficient response</a:t>
            </a:r>
            <a:r>
              <a:rPr lang="en-US" dirty="0" smtClean="0"/>
              <a:t>.</a:t>
            </a:r>
            <a:endParaRPr lang="en-US" dirty="0"/>
          </a:p>
        </p:txBody>
      </p:sp>
    </p:spTree>
    <p:extLst>
      <p:ext uri="{BB962C8B-B14F-4D97-AF65-F5344CB8AC3E}">
        <p14:creationId xmlns:p14="http://schemas.microsoft.com/office/powerpoint/2010/main" val="41681393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REFUSAL TO COMPLY</a:t>
            </a:r>
            <a:endParaRPr lang="en-US" dirty="0"/>
          </a:p>
        </p:txBody>
      </p:sp>
      <p:sp>
        <p:nvSpPr>
          <p:cNvPr id="3" name="Content Placeholder 2"/>
          <p:cNvSpPr>
            <a:spLocks noGrp="1"/>
          </p:cNvSpPr>
          <p:nvPr>
            <p:ph idx="1"/>
          </p:nvPr>
        </p:nvSpPr>
        <p:spPr/>
        <p:txBody>
          <a:bodyPr>
            <a:normAutofit lnSpcReduction="10000"/>
          </a:bodyPr>
          <a:lstStyle/>
          <a:p>
            <a:r>
              <a:rPr lang="en-US" sz="2800" b="1" dirty="0" smtClean="0"/>
              <a:t>Student is saying, “you can’t make me”</a:t>
            </a:r>
          </a:p>
          <a:p>
            <a:pPr marL="109728" indent="0">
              <a:buNone/>
            </a:pPr>
            <a:endParaRPr lang="en-US" sz="2800" b="1" dirty="0" smtClean="0"/>
          </a:p>
          <a:p>
            <a:r>
              <a:rPr lang="en-US" sz="2800" b="1" dirty="0" smtClean="0"/>
              <a:t>The truth is, staff cannot make them.  Only they can decide.</a:t>
            </a:r>
          </a:p>
          <a:p>
            <a:pPr marL="109728" indent="0">
              <a:buNone/>
            </a:pPr>
            <a:endParaRPr lang="en-US" sz="2800" b="1" dirty="0" smtClean="0"/>
          </a:p>
          <a:p>
            <a:r>
              <a:rPr lang="en-US" sz="2800" b="1" dirty="0" smtClean="0"/>
              <a:t>Correct Response:  May inform the student this is true, then point out how you hope the student makes a good decision and why. This approach provides an opportunity for the power of choice.</a:t>
            </a:r>
          </a:p>
          <a:p>
            <a:endParaRPr lang="en-US" dirty="0"/>
          </a:p>
        </p:txBody>
      </p:sp>
    </p:spTree>
    <p:extLst>
      <p:ext uri="{BB962C8B-B14F-4D97-AF65-F5344CB8AC3E}">
        <p14:creationId xmlns:p14="http://schemas.microsoft.com/office/powerpoint/2010/main" val="17192436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&amp; QUESTIONS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65234"/>
            <a:ext cx="9144000" cy="5183120"/>
          </a:xfrm>
          <a:prstGeom prst="rect">
            <a:avLst/>
          </a:prstGeom>
        </p:spPr>
      </p:pic>
    </p:spTree>
    <p:extLst>
      <p:ext uri="{BB962C8B-B14F-4D97-AF65-F5344CB8AC3E}">
        <p14:creationId xmlns:p14="http://schemas.microsoft.com/office/powerpoint/2010/main" val="21538829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CONFLICT IN THE CLASSROOM?</a:t>
            </a:r>
            <a:endParaRPr lang="en-US" dirty="0"/>
          </a:p>
        </p:txBody>
      </p:sp>
      <p:sp>
        <p:nvSpPr>
          <p:cNvPr id="3" name="Content Placeholder 2"/>
          <p:cNvSpPr>
            <a:spLocks noGrp="1"/>
          </p:cNvSpPr>
          <p:nvPr>
            <p:ph idx="1"/>
          </p:nvPr>
        </p:nvSpPr>
        <p:spPr>
          <a:xfrm>
            <a:off x="381000" y="1752600"/>
            <a:ext cx="8229600" cy="4525963"/>
          </a:xfrm>
        </p:spPr>
        <p:txBody>
          <a:bodyPr>
            <a:normAutofit/>
          </a:bodyPr>
          <a:lstStyle/>
          <a:p>
            <a:pPr marL="0" indent="0">
              <a:buNone/>
            </a:pPr>
            <a:r>
              <a:rPr lang="en-US" sz="3600" b="1" dirty="0" smtClean="0"/>
              <a:t>The intentional behavior of students to disrupt and interfere with the teaching and learning process of others.  Thus, conflict can manifest itself in various ways such as student vs. teacher; student vs. student; or even class vs. teacher.</a:t>
            </a:r>
          </a:p>
          <a:p>
            <a:pPr marL="0" indent="0">
              <a:buNone/>
            </a:pPr>
            <a:endParaRPr lang="en-US" b="1" dirty="0"/>
          </a:p>
        </p:txBody>
      </p:sp>
    </p:spTree>
    <p:extLst>
      <p:ext uri="{BB962C8B-B14F-4D97-AF65-F5344CB8AC3E}">
        <p14:creationId xmlns:p14="http://schemas.microsoft.com/office/powerpoint/2010/main" val="4737141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2106" y="2209800"/>
            <a:ext cx="4678036" cy="3429000"/>
          </a:xfrm>
          <a:prstGeom prst="rect">
            <a:avLst/>
          </a:prstGeom>
        </p:spPr>
      </p:pic>
      <p:sp>
        <p:nvSpPr>
          <p:cNvPr id="4" name="Title 3"/>
          <p:cNvSpPr>
            <a:spLocks noGrp="1"/>
          </p:cNvSpPr>
          <p:nvPr>
            <p:ph type="title"/>
          </p:nvPr>
        </p:nvSpPr>
        <p:spPr/>
        <p:txBody>
          <a:bodyPr/>
          <a:lstStyle/>
          <a:p>
            <a:r>
              <a:rPr lang="en-US" dirty="0" smtClean="0"/>
              <a:t>SOME EXAMPLES INCLUDE…</a:t>
            </a:r>
            <a:endParaRPr lang="en-US" dirty="0"/>
          </a:p>
        </p:txBody>
      </p:sp>
      <p:sp>
        <p:nvSpPr>
          <p:cNvPr id="3" name="Content Placeholder 2"/>
          <p:cNvSpPr>
            <a:spLocks noGrp="1"/>
          </p:cNvSpPr>
          <p:nvPr>
            <p:ph idx="1"/>
          </p:nvPr>
        </p:nvSpPr>
        <p:spPr>
          <a:xfrm>
            <a:off x="457200" y="1524000"/>
            <a:ext cx="8229600" cy="4525963"/>
          </a:xfrm>
        </p:spPr>
        <p:txBody>
          <a:bodyPr>
            <a:normAutofit fontScale="92500" lnSpcReduction="10000"/>
          </a:bodyPr>
          <a:lstStyle/>
          <a:p>
            <a:pPr>
              <a:buFont typeface="Wingdings" panose="05000000000000000000" pitchFamily="2" charset="2"/>
              <a:buChar char="Ø"/>
            </a:pPr>
            <a:r>
              <a:rPr lang="en-US" sz="2800" b="1" dirty="0" smtClean="0"/>
              <a:t>A student who consistently challenges the teachers authority </a:t>
            </a:r>
            <a:endParaRPr lang="en-US" sz="2800" b="1" dirty="0"/>
          </a:p>
          <a:p>
            <a:pPr marL="0" indent="0">
              <a:buNone/>
            </a:pPr>
            <a:r>
              <a:rPr lang="en-US" sz="2800" b="1" dirty="0" smtClean="0"/>
              <a:t>    or knowledge.</a:t>
            </a:r>
          </a:p>
          <a:p>
            <a:pPr>
              <a:buFont typeface="Wingdings" panose="05000000000000000000" pitchFamily="2" charset="2"/>
              <a:buChar char="Ø"/>
            </a:pPr>
            <a:r>
              <a:rPr lang="en-US" sz="2800" b="1" dirty="0" smtClean="0"/>
              <a:t>A student who </a:t>
            </a:r>
          </a:p>
          <a:p>
            <a:pPr marL="0" indent="0">
              <a:buNone/>
            </a:pPr>
            <a:r>
              <a:rPr lang="en-US" sz="2800" b="1" dirty="0"/>
              <a:t> </a:t>
            </a:r>
            <a:r>
              <a:rPr lang="en-US" sz="2800" b="1" dirty="0" smtClean="0"/>
              <a:t>  deliberately disrupts </a:t>
            </a:r>
          </a:p>
          <a:p>
            <a:pPr marL="0" indent="0">
              <a:buNone/>
            </a:pPr>
            <a:r>
              <a:rPr lang="en-US" sz="2800" b="1" dirty="0"/>
              <a:t> </a:t>
            </a:r>
            <a:r>
              <a:rPr lang="en-US" sz="2800" b="1" dirty="0" smtClean="0"/>
              <a:t>   the classroom. </a:t>
            </a:r>
          </a:p>
          <a:p>
            <a:pPr>
              <a:buFont typeface="Wingdings" panose="05000000000000000000" pitchFamily="2" charset="2"/>
              <a:buChar char="Ø"/>
            </a:pPr>
            <a:r>
              <a:rPr lang="en-US" sz="2800" b="1" dirty="0" smtClean="0"/>
              <a:t>A student who is </a:t>
            </a:r>
          </a:p>
          <a:p>
            <a:pPr marL="0" indent="0">
              <a:buNone/>
            </a:pPr>
            <a:r>
              <a:rPr lang="en-US" sz="2800" b="1" dirty="0"/>
              <a:t> </a:t>
            </a:r>
            <a:r>
              <a:rPr lang="en-US" sz="2800" b="1" dirty="0" smtClean="0"/>
              <a:t>   impolite or aggressive </a:t>
            </a:r>
          </a:p>
          <a:p>
            <a:pPr marL="0" indent="0">
              <a:buNone/>
            </a:pPr>
            <a:r>
              <a:rPr lang="en-US" sz="2800" b="1" dirty="0"/>
              <a:t> </a:t>
            </a:r>
            <a:r>
              <a:rPr lang="en-US" sz="2800" b="1" dirty="0" smtClean="0"/>
              <a:t>   towards others in the </a:t>
            </a:r>
          </a:p>
          <a:p>
            <a:pPr marL="0" indent="0">
              <a:buNone/>
            </a:pPr>
            <a:r>
              <a:rPr lang="en-US" sz="2800" b="1" dirty="0"/>
              <a:t> </a:t>
            </a:r>
            <a:r>
              <a:rPr lang="en-US" sz="2800" b="1" dirty="0" smtClean="0"/>
              <a:t>   classroom</a:t>
            </a:r>
            <a:r>
              <a:rPr lang="en-US" sz="2800" dirty="0" smtClean="0"/>
              <a:t>.</a:t>
            </a:r>
            <a:endParaRPr lang="en-US" sz="2800" dirty="0"/>
          </a:p>
        </p:txBody>
      </p:sp>
    </p:spTree>
    <p:extLst>
      <p:ext uri="{BB962C8B-B14F-4D97-AF65-F5344CB8AC3E}">
        <p14:creationId xmlns:p14="http://schemas.microsoft.com/office/powerpoint/2010/main" val="17365964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5410200"/>
          </a:xfrm>
        </p:spPr>
        <p:txBody>
          <a:bodyPr>
            <a:normAutofit fontScale="90000"/>
          </a:bodyPr>
          <a:lstStyle/>
          <a:p>
            <a:r>
              <a:rPr lang="en-US" dirty="0" smtClean="0"/>
              <a:t>What are some reasons for the increase in classroom conflict?</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7225695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THEORIES ABOUT CLASSROOM CONFLICT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3600" b="1" dirty="0" smtClean="0"/>
              <a:t>Why has classroom conflict become so common? Some theories include:</a:t>
            </a:r>
          </a:p>
          <a:p>
            <a:pPr>
              <a:buFont typeface="Wingdings" panose="05000000000000000000" pitchFamily="2" charset="2"/>
              <a:buChar char="§"/>
            </a:pPr>
            <a:r>
              <a:rPr lang="en-US" sz="2800" b="1" dirty="0" smtClean="0"/>
              <a:t>Greater diversity among the student body.</a:t>
            </a:r>
          </a:p>
          <a:p>
            <a:pPr>
              <a:buFont typeface="Wingdings" panose="05000000000000000000" pitchFamily="2" charset="2"/>
              <a:buChar char="§"/>
            </a:pPr>
            <a:r>
              <a:rPr lang="en-US" sz="2800" b="1" dirty="0" smtClean="0"/>
              <a:t>A larger number of students with emotional issues.</a:t>
            </a:r>
          </a:p>
          <a:p>
            <a:pPr>
              <a:buFont typeface="Wingdings" panose="05000000000000000000" pitchFamily="2" charset="2"/>
              <a:buChar char="§"/>
            </a:pPr>
            <a:r>
              <a:rPr lang="en-US" sz="2800" b="1" dirty="0" smtClean="0"/>
              <a:t>Increased pressure for students to succeed.</a:t>
            </a:r>
          </a:p>
          <a:p>
            <a:pPr>
              <a:buFont typeface="Wingdings" panose="05000000000000000000" pitchFamily="2" charset="2"/>
              <a:buChar char="§"/>
            </a:pPr>
            <a:r>
              <a:rPr lang="en-US" sz="2800" b="1" dirty="0" smtClean="0"/>
              <a:t>Social factors such as gang involvement and increased exposure to violence.</a:t>
            </a:r>
            <a:endParaRPr lang="en-US" sz="2800" b="1" dirty="0"/>
          </a:p>
        </p:txBody>
      </p:sp>
    </p:spTree>
    <p:extLst>
      <p:ext uri="{BB962C8B-B14F-4D97-AF65-F5344CB8AC3E}">
        <p14:creationId xmlns:p14="http://schemas.microsoft.com/office/powerpoint/2010/main" val="33309327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8966" y="3276600"/>
            <a:ext cx="5715033" cy="3589116"/>
          </a:xfrm>
          <a:prstGeom prst="rect">
            <a:avLst/>
          </a:prstGeom>
        </p:spPr>
      </p:pic>
      <p:sp>
        <p:nvSpPr>
          <p:cNvPr id="2" name="Title 1"/>
          <p:cNvSpPr>
            <a:spLocks noGrp="1"/>
          </p:cNvSpPr>
          <p:nvPr>
            <p:ph type="title"/>
          </p:nvPr>
        </p:nvSpPr>
        <p:spPr/>
        <p:txBody>
          <a:bodyPr>
            <a:normAutofit/>
          </a:bodyPr>
          <a:lstStyle/>
          <a:p>
            <a:r>
              <a:rPr lang="en-US" dirty="0" smtClean="0"/>
              <a:t>A CLOSER LOOK AT THE PROBLEM</a:t>
            </a:r>
            <a:endParaRPr lang="en-US" dirty="0"/>
          </a:p>
        </p:txBody>
      </p:sp>
      <p:sp>
        <p:nvSpPr>
          <p:cNvPr id="3" name="Content Placeholder 2"/>
          <p:cNvSpPr>
            <a:spLocks noGrp="1"/>
          </p:cNvSpPr>
          <p:nvPr>
            <p:ph idx="1"/>
          </p:nvPr>
        </p:nvSpPr>
        <p:spPr>
          <a:xfrm>
            <a:off x="457200" y="1650522"/>
            <a:ext cx="8229600" cy="4525963"/>
          </a:xfrm>
        </p:spPr>
        <p:txBody>
          <a:bodyPr/>
          <a:lstStyle/>
          <a:p>
            <a:pPr marL="0" indent="0">
              <a:buNone/>
            </a:pPr>
            <a:r>
              <a:rPr lang="en-US" sz="3600" b="1" dirty="0" smtClean="0"/>
              <a:t>Students are not solely to blame for conflict in the classroom.  In some cases teachers can become the</a:t>
            </a:r>
            <a:endParaRPr lang="en-US" b="1" dirty="0"/>
          </a:p>
        </p:txBody>
      </p:sp>
      <p:sp>
        <p:nvSpPr>
          <p:cNvPr id="5" name="TextBox 4"/>
          <p:cNvSpPr txBox="1"/>
          <p:nvPr/>
        </p:nvSpPr>
        <p:spPr>
          <a:xfrm>
            <a:off x="457200" y="3276600"/>
            <a:ext cx="2878238" cy="2862322"/>
          </a:xfrm>
          <a:prstGeom prst="rect">
            <a:avLst/>
          </a:prstGeom>
          <a:noFill/>
        </p:spPr>
        <p:txBody>
          <a:bodyPr wrap="square" rtlCol="0">
            <a:spAutoFit/>
          </a:bodyPr>
          <a:lstStyle/>
          <a:p>
            <a:r>
              <a:rPr lang="en-US" sz="3600" b="1" dirty="0">
                <a:solidFill>
                  <a:schemeClr val="tx1">
                    <a:lumMod val="50000"/>
                    <a:lumOff val="50000"/>
                  </a:schemeClr>
                </a:solidFill>
                <a:latin typeface="+mj-lt"/>
              </a:rPr>
              <a:t>m</a:t>
            </a:r>
            <a:r>
              <a:rPr lang="en-US" sz="3600" b="1" dirty="0" smtClean="0">
                <a:solidFill>
                  <a:schemeClr val="tx1">
                    <a:lumMod val="50000"/>
                    <a:lumOff val="50000"/>
                  </a:schemeClr>
                </a:solidFill>
                <a:latin typeface="+mj-lt"/>
              </a:rPr>
              <a:t>ain source </a:t>
            </a:r>
            <a:r>
              <a:rPr lang="en-US" sz="3600" b="1" dirty="0">
                <a:solidFill>
                  <a:schemeClr val="tx1">
                    <a:lumMod val="50000"/>
                    <a:lumOff val="50000"/>
                  </a:schemeClr>
                </a:solidFill>
                <a:latin typeface="+mj-lt"/>
              </a:rPr>
              <a:t>of conflict in the classroom</a:t>
            </a:r>
            <a:r>
              <a:rPr lang="en-US" sz="3600" dirty="0">
                <a:solidFill>
                  <a:schemeClr val="tx1">
                    <a:lumMod val="50000"/>
                    <a:lumOff val="50000"/>
                  </a:schemeClr>
                </a:solidFill>
                <a:latin typeface="+mj-lt"/>
              </a:rPr>
              <a:t>.  </a:t>
            </a:r>
          </a:p>
        </p:txBody>
      </p:sp>
    </p:spTree>
    <p:extLst>
      <p:ext uri="{BB962C8B-B14F-4D97-AF65-F5344CB8AC3E}">
        <p14:creationId xmlns:p14="http://schemas.microsoft.com/office/powerpoint/2010/main" val="7752257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SOME EXAMPLES INCLUDE…</a:t>
            </a:r>
            <a:endParaRPr lang="en-US" dirty="0"/>
          </a:p>
        </p:txBody>
      </p:sp>
      <p:sp>
        <p:nvSpPr>
          <p:cNvPr id="3" name="Content Placeholder 2"/>
          <p:cNvSpPr>
            <a:spLocks noGrp="1"/>
          </p:cNvSpPr>
          <p:nvPr>
            <p:ph idx="1"/>
          </p:nvPr>
        </p:nvSpPr>
        <p:spPr/>
        <p:txBody>
          <a:bodyPr>
            <a:normAutofit/>
          </a:bodyPr>
          <a:lstStyle/>
          <a:p>
            <a:pPr marL="0" indent="0">
              <a:buNone/>
            </a:pPr>
            <a:r>
              <a:rPr lang="en-US" sz="4000" b="1" dirty="0" smtClean="0"/>
              <a:t>A teacher who fails to communicate effectively with his or her students is likely to encounter heated disagreements or even disputes during the semester.</a:t>
            </a:r>
            <a:endParaRPr lang="en-US" sz="4000" b="1" dirty="0"/>
          </a:p>
        </p:txBody>
      </p:sp>
    </p:spTree>
    <p:extLst>
      <p:ext uri="{BB962C8B-B14F-4D97-AF65-F5344CB8AC3E}">
        <p14:creationId xmlns:p14="http://schemas.microsoft.com/office/powerpoint/2010/main" val="12803850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761</TotalTime>
  <Words>1370</Words>
  <Application>Microsoft Office PowerPoint</Application>
  <PresentationFormat>On-screen Show (4:3)</PresentationFormat>
  <Paragraphs>122</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Executive</vt:lpstr>
      <vt:lpstr>MANAGING CONFLICT IN THE CLASSROOM</vt:lpstr>
      <vt:lpstr>TRAINING TOPICS</vt:lpstr>
      <vt:lpstr>PowerPoint Presentation</vt:lpstr>
      <vt:lpstr>WHAT IS CONFLICT IN THE CLASSROOM?</vt:lpstr>
      <vt:lpstr>SOME EXAMPLES INCLUDE…</vt:lpstr>
      <vt:lpstr>What are some reasons for the increase in classroom conflict?</vt:lpstr>
      <vt:lpstr>SOME THEORIES ABOUT CLASSROOM CONFLICT</vt:lpstr>
      <vt:lpstr>A CLOSER LOOK AT THE PROBLEM</vt:lpstr>
      <vt:lpstr>SOME EXAMPLES INCLUDE…</vt:lpstr>
      <vt:lpstr>EXAMPLES cont.</vt:lpstr>
      <vt:lpstr>STRATEGIES FOR PREVENTING CONFLICT</vt:lpstr>
      <vt:lpstr>STRATEGIES FOR PREVENTING CONFLICT</vt:lpstr>
      <vt:lpstr>STRATEGIES FOR PREVENTING CONFLICT</vt:lpstr>
      <vt:lpstr>STRATEGIES FOR PREVENTING CONFLICT</vt:lpstr>
      <vt:lpstr>STRATEGIES FOR PREVENTING CONFLICT</vt:lpstr>
      <vt:lpstr>Responding To Conflict In The Classroom</vt:lpstr>
      <vt:lpstr>RESPONDING TO CONFLICT </vt:lpstr>
      <vt:lpstr>RESPONDING TO CONFLICT</vt:lpstr>
      <vt:lpstr>RESPONDING TO CONFLICT</vt:lpstr>
      <vt:lpstr>RESPONDING TO CONFLICT</vt:lpstr>
      <vt:lpstr>RESPONDING TO CONFLICT</vt:lpstr>
      <vt:lpstr>CLASS ACTIVITY</vt:lpstr>
      <vt:lpstr>Dealing with Defiant Behavior</vt:lpstr>
      <vt:lpstr>THE CONTROL GAME</vt:lpstr>
      <vt:lpstr>LOOPHOLES</vt:lpstr>
      <vt:lpstr>MAKING DEALS</vt:lpstr>
      <vt:lpstr>HAVING THE LAST WORD</vt:lpstr>
      <vt:lpstr>BLATANT RULE VIOLATOR</vt:lpstr>
      <vt:lpstr>QUESTIONING “WHY?”</vt:lpstr>
      <vt:lpstr>PLAYING ONE TEACHER AGAINST ANOTHER</vt:lpstr>
      <vt:lpstr>REFUSAL TO COMPLY</vt:lpstr>
      <vt:lpstr>SUMMARY &amp; QUESTIONS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TELEPHONE &amp; COMMUNICATIONS TRAINING</dc:title>
  <dc:creator>t_parker</dc:creator>
  <cp:lastModifiedBy>Tim Parker</cp:lastModifiedBy>
  <cp:revision>62</cp:revision>
  <dcterms:created xsi:type="dcterms:W3CDTF">2012-11-29T16:32:59Z</dcterms:created>
  <dcterms:modified xsi:type="dcterms:W3CDTF">2016-06-29T19:06:32Z</dcterms:modified>
</cp:coreProperties>
</file>